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37"/>
  </p:notesMasterIdLst>
  <p:handoutMasterIdLst>
    <p:handoutMasterId r:id="rId38"/>
  </p:handoutMasterIdLst>
  <p:sldIdLst>
    <p:sldId id="1349" r:id="rId7"/>
    <p:sldId id="1360" r:id="rId8"/>
    <p:sldId id="1361" r:id="rId9"/>
    <p:sldId id="1362" r:id="rId10"/>
    <p:sldId id="1363" r:id="rId11"/>
    <p:sldId id="1364" r:id="rId12"/>
    <p:sldId id="1365" r:id="rId13"/>
    <p:sldId id="1366" r:id="rId14"/>
    <p:sldId id="1367" r:id="rId15"/>
    <p:sldId id="1368" r:id="rId16"/>
    <p:sldId id="1370" r:id="rId17"/>
    <p:sldId id="1386" r:id="rId18"/>
    <p:sldId id="1371" r:id="rId19"/>
    <p:sldId id="1372" r:id="rId20"/>
    <p:sldId id="1373" r:id="rId21"/>
    <p:sldId id="1374" r:id="rId22"/>
    <p:sldId id="1375" r:id="rId23"/>
    <p:sldId id="1376" r:id="rId24"/>
    <p:sldId id="1377" r:id="rId25"/>
    <p:sldId id="1378" r:id="rId26"/>
    <p:sldId id="1379" r:id="rId27"/>
    <p:sldId id="1380" r:id="rId28"/>
    <p:sldId id="1381" r:id="rId29"/>
    <p:sldId id="1382" r:id="rId30"/>
    <p:sldId id="1383" r:id="rId31"/>
    <p:sldId id="1384" r:id="rId32"/>
    <p:sldId id="1343" r:id="rId33"/>
    <p:sldId id="1351" r:id="rId34"/>
    <p:sldId id="1387" r:id="rId35"/>
    <p:sldId id="1341"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BCF2"/>
    <a:srgbClr val="002050"/>
    <a:srgbClr val="00188F"/>
    <a:srgbClr val="767676"/>
    <a:srgbClr val="107C10"/>
    <a:srgbClr val="008272"/>
    <a:srgbClr val="B4009E"/>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14" autoAdjust="0"/>
    <p:restoredTop sz="74414" autoAdjust="0"/>
  </p:normalViewPr>
  <p:slideViewPr>
    <p:cSldViewPr>
      <p:cViewPr varScale="1">
        <p:scale>
          <a:sx n="108" d="100"/>
          <a:sy n="108" d="100"/>
        </p:scale>
        <p:origin x="52" y="2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42"/>
    </p:cViewPr>
  </p:sorterViewPr>
  <p:notesViewPr>
    <p:cSldViewPr showGuides="1">
      <p:cViewPr varScale="1">
        <p:scale>
          <a:sx n="133" d="100"/>
          <a:sy n="133" d="100"/>
        </p:scale>
        <p:origin x="4272"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3/15/2018 4:43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3/15/2018 4:43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05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3/15/2018</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10</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401028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478484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75175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r>
              <a:rPr lang="en-US"/>
              <a:t>WinHEC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1003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r>
              <a:rPr lang="en-US"/>
              <a:t>WinHEC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29045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r>
              <a:rPr lang="en-US"/>
              <a:t>WinHEC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91683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r>
              <a:rPr lang="en-US"/>
              <a:t>WinHEC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835351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r>
              <a:rPr lang="en-US"/>
              <a:t>WinHEC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26640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r>
              <a:rPr lang="en-US"/>
              <a:t>WinHEC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25421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Header Placeholder 3"/>
          <p:cNvSpPr>
            <a:spLocks noGrp="1"/>
          </p:cNvSpPr>
          <p:nvPr>
            <p:ph type="hdr" sz="quarter" idx="10"/>
          </p:nvPr>
        </p:nvSpPr>
        <p:spPr/>
        <p:txBody>
          <a:bodyPr/>
          <a:lstStyle/>
          <a:p>
            <a:r>
              <a:rPr lang="en-US"/>
              <a:t>WinHEC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96361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3/15/2018</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160267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Header Placeholder 3"/>
          <p:cNvSpPr>
            <a:spLocks noGrp="1"/>
          </p:cNvSpPr>
          <p:nvPr>
            <p:ph type="hdr" sz="quarter" idx="10"/>
          </p:nvPr>
        </p:nvSpPr>
        <p:spPr/>
        <p:txBody>
          <a:bodyPr/>
          <a:lstStyle/>
          <a:p>
            <a:r>
              <a:rPr lang="en-US"/>
              <a:t>WinHEC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87657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a:p>
        </p:txBody>
      </p:sp>
      <p:sp>
        <p:nvSpPr>
          <p:cNvPr id="4" name="Header Placeholder 3"/>
          <p:cNvSpPr>
            <a:spLocks noGrp="1"/>
          </p:cNvSpPr>
          <p:nvPr>
            <p:ph type="hdr" sz="quarter" idx="10"/>
          </p:nvPr>
        </p:nvSpPr>
        <p:spPr/>
        <p:txBody>
          <a:bodyPr/>
          <a:lstStyle/>
          <a:p>
            <a:r>
              <a:rPr lang="en-US"/>
              <a:t>WinHEC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46736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a:p>
        </p:txBody>
      </p:sp>
      <p:sp>
        <p:nvSpPr>
          <p:cNvPr id="4" name="Header Placeholder 3"/>
          <p:cNvSpPr>
            <a:spLocks noGrp="1"/>
          </p:cNvSpPr>
          <p:nvPr>
            <p:ph type="hdr" sz="quarter" idx="10"/>
          </p:nvPr>
        </p:nvSpPr>
        <p:spPr/>
        <p:txBody>
          <a:bodyPr/>
          <a:lstStyle/>
          <a:p>
            <a:r>
              <a:rPr lang="en-US"/>
              <a:t>WinHEC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47130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3/15/2018</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23</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2220144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3/15/2018</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24</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1061390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90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buFontTx/>
              <a:buChar char="-"/>
            </a:pPr>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3/15/2018</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26</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481323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980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5225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t>3/15/2018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424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695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9DAEB37-A91D-4738-88ED-D30856096F93}" type="datetime8">
              <a:rPr lang="en-US" smtClean="0">
                <a:solidFill>
                  <a:prstClr val="black"/>
                </a:solidFill>
              </a:rPr>
              <a:t>3/15/2018 4:43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92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805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596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D7FAFB-9B7B-4BD9-B2B0-FBCA19502194}" type="slidenum">
              <a:rPr lang="en-US" smtClean="0"/>
              <a:t>6</a:t>
            </a:fld>
            <a:endParaRPr lang="en-US"/>
          </a:p>
        </p:txBody>
      </p:sp>
    </p:spTree>
    <p:extLst>
      <p:ext uri="{BB962C8B-B14F-4D97-AF65-F5344CB8AC3E}">
        <p14:creationId xmlns:p14="http://schemas.microsoft.com/office/powerpoint/2010/main" val="196238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FD7FAFB-9B7B-4BD9-B2B0-FBCA19502194}" type="slidenum">
              <a:rPr lang="en-US" smtClean="0"/>
              <a:t>7</a:t>
            </a:fld>
            <a:endParaRPr lang="en-US"/>
          </a:p>
        </p:txBody>
      </p:sp>
    </p:spTree>
    <p:extLst>
      <p:ext uri="{BB962C8B-B14F-4D97-AF65-F5344CB8AC3E}">
        <p14:creationId xmlns:p14="http://schemas.microsoft.com/office/powerpoint/2010/main" val="135034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FD7FAFB-9B7B-4BD9-B2B0-FBCA19502194}" type="slidenum">
              <a:rPr lang="en-US" smtClean="0"/>
              <a:t>8</a:t>
            </a:fld>
            <a:endParaRPr lang="en-US"/>
          </a:p>
        </p:txBody>
      </p:sp>
    </p:spTree>
    <p:extLst>
      <p:ext uri="{BB962C8B-B14F-4D97-AF65-F5344CB8AC3E}">
        <p14:creationId xmlns:p14="http://schemas.microsoft.com/office/powerpoint/2010/main" val="454384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7FAFB-9B7B-4BD9-B2B0-FBCA19502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28523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null)"/><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50/50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A241-292F-44F2-8662-BDD64149F119}"/>
              </a:ext>
            </a:extLst>
          </p:cNvPr>
          <p:cNvSpPr>
            <a:spLocks noGrp="1"/>
          </p:cNvSpPr>
          <p:nvPr>
            <p:ph type="title"/>
          </p:nvPr>
        </p:nvSpPr>
        <p:spPr>
          <a:xfrm>
            <a:off x="176457" y="1939602"/>
            <a:ext cx="6131782" cy="917575"/>
          </a:xfrm>
        </p:spPr>
        <p:txBody>
          <a:bodyPr/>
          <a:lstStyle>
            <a:lvl1pPr>
              <a:defRPr sz="4488"/>
            </a:lvl1pPr>
          </a:lstStyle>
          <a:p>
            <a:r>
              <a:rPr lang="en-US"/>
              <a:t>Click to edit Master</a:t>
            </a:r>
          </a:p>
        </p:txBody>
      </p:sp>
    </p:spTree>
    <p:extLst>
      <p:ext uri="{BB962C8B-B14F-4D97-AF65-F5344CB8AC3E}">
        <p14:creationId xmlns:p14="http://schemas.microsoft.com/office/powerpoint/2010/main" val="40996272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240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C25F1-B0F0-4A53-A4A3-237320C73A19}"/>
              </a:ext>
            </a:extLst>
          </p:cNvPr>
          <p:cNvSpPr>
            <a:spLocks noGrp="1"/>
          </p:cNvSpPr>
          <p:nvPr>
            <p:ph type="title"/>
          </p:nvPr>
        </p:nvSpPr>
        <p:spPr/>
        <p:txBody>
          <a:bodyPr/>
          <a:lstStyle>
            <a:lvl1pPr algn="ctr">
              <a:defRPr sz="5507"/>
            </a:lvl1pPr>
          </a:lstStyle>
          <a:p>
            <a:r>
              <a:rPr lang="en-US"/>
              <a:t>Click to edit Master title style</a:t>
            </a:r>
          </a:p>
        </p:txBody>
      </p:sp>
      <p:sp>
        <p:nvSpPr>
          <p:cNvPr id="4" name="Content Placeholder 3">
            <a:extLst>
              <a:ext uri="{FF2B5EF4-FFF2-40B4-BE49-F238E27FC236}">
                <a16:creationId xmlns:a16="http://schemas.microsoft.com/office/drawing/2014/main" id="{EC3C21CD-C154-49D9-99A3-545CA1BD9C76}"/>
              </a:ext>
            </a:extLst>
          </p:cNvPr>
          <p:cNvSpPr>
            <a:spLocks noGrp="1"/>
          </p:cNvSpPr>
          <p:nvPr>
            <p:ph sz="quarter" idx="10"/>
          </p:nvPr>
        </p:nvSpPr>
        <p:spPr>
          <a:xfrm>
            <a:off x="1437967" y="2584088"/>
            <a:ext cx="8414053" cy="809872"/>
          </a:xfrm>
        </p:spPr>
        <p:txBody>
          <a:bodyPr/>
          <a:lstStyle>
            <a:lvl1pPr marL="0" indent="0" algn="ctr">
              <a:buNone/>
              <a:defRPr sz="4488"/>
            </a:lvl1pPr>
          </a:lstStyle>
          <a:p>
            <a:pPr lvl="0"/>
            <a:r>
              <a:rPr lang="en-US"/>
              <a:t>Edit Master text</a:t>
            </a:r>
          </a:p>
        </p:txBody>
      </p:sp>
      <p:sp>
        <p:nvSpPr>
          <p:cNvPr id="5" name="Content Placeholder 4">
            <a:extLst>
              <a:ext uri="{FF2B5EF4-FFF2-40B4-BE49-F238E27FC236}">
                <a16:creationId xmlns:a16="http://schemas.microsoft.com/office/drawing/2014/main" id="{2C5510C7-2ACA-40ED-BEC0-BE055E1C53D6}"/>
              </a:ext>
            </a:extLst>
          </p:cNvPr>
          <p:cNvSpPr>
            <a:spLocks noGrp="1"/>
          </p:cNvSpPr>
          <p:nvPr>
            <p:ph sz="quarter" idx="11"/>
          </p:nvPr>
        </p:nvSpPr>
        <p:spPr>
          <a:xfrm>
            <a:off x="913304" y="5692766"/>
            <a:ext cx="8083709" cy="742187"/>
          </a:xfrm>
        </p:spPr>
        <p:txBody>
          <a:bodyPr/>
          <a:lstStyle>
            <a:lvl1pPr marL="0" indent="0">
              <a:buNone/>
              <a:defRPr/>
            </a:lvl1pPr>
          </a:lstStyle>
          <a:p>
            <a:pPr lvl="0"/>
            <a:r>
              <a:rPr lang="en-US"/>
              <a:t>Edit Master text</a:t>
            </a:r>
          </a:p>
        </p:txBody>
      </p:sp>
      <p:sp>
        <p:nvSpPr>
          <p:cNvPr id="6" name="Content Placeholder 5">
            <a:extLst>
              <a:ext uri="{FF2B5EF4-FFF2-40B4-BE49-F238E27FC236}">
                <a16:creationId xmlns:a16="http://schemas.microsoft.com/office/drawing/2014/main" id="{3C9C118B-823A-45B3-A387-3231C70DD382}"/>
              </a:ext>
            </a:extLst>
          </p:cNvPr>
          <p:cNvSpPr>
            <a:spLocks noGrp="1"/>
          </p:cNvSpPr>
          <p:nvPr>
            <p:ph sz="quarter" idx="12"/>
          </p:nvPr>
        </p:nvSpPr>
        <p:spPr>
          <a:xfrm>
            <a:off x="3575487" y="3866418"/>
            <a:ext cx="4994022" cy="742187"/>
          </a:xfrm>
        </p:spPr>
        <p:txBody>
          <a:bodyPr/>
          <a:lstStyle>
            <a:lvl1pPr marL="0" indent="0">
              <a:buNone/>
              <a:defRPr/>
            </a:lvl1pPr>
          </a:lstStyle>
          <a:p>
            <a:pPr lvl="0"/>
            <a:r>
              <a:rPr lang="en-US"/>
              <a:t>Edit Master text</a:t>
            </a:r>
          </a:p>
        </p:txBody>
      </p:sp>
    </p:spTree>
    <p:extLst>
      <p:ext uri="{BB962C8B-B14F-4D97-AF65-F5344CB8AC3E}">
        <p14:creationId xmlns:p14="http://schemas.microsoft.com/office/powerpoint/2010/main" val="2549630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16A13F-E15E-4491-AE9D-4566EB8391BD}"/>
              </a:ext>
            </a:extLst>
          </p:cNvPr>
          <p:cNvSpPr>
            <a:spLocks noGrp="1"/>
          </p:cNvSpPr>
          <p:nvPr>
            <p:ph sz="quarter" idx="10"/>
          </p:nvPr>
        </p:nvSpPr>
        <p:spPr>
          <a:xfrm>
            <a:off x="233184" y="5401328"/>
            <a:ext cx="3186847" cy="809872"/>
          </a:xfrm>
        </p:spPr>
        <p:txBody>
          <a:bodyPr/>
          <a:lstStyle>
            <a:lvl1pPr marL="0" indent="0">
              <a:buNone/>
              <a:defRPr sz="4488"/>
            </a:lvl1pPr>
          </a:lstStyle>
          <a:p>
            <a:pPr lvl="0"/>
            <a:r>
              <a:rPr lang="en-US"/>
              <a:t>Edit</a:t>
            </a:r>
          </a:p>
        </p:txBody>
      </p:sp>
      <p:sp>
        <p:nvSpPr>
          <p:cNvPr id="5" name="Content Placeholder 4">
            <a:extLst>
              <a:ext uri="{FF2B5EF4-FFF2-40B4-BE49-F238E27FC236}">
                <a16:creationId xmlns:a16="http://schemas.microsoft.com/office/drawing/2014/main" id="{CBBC62FA-4BEA-4FF3-A2B3-1DA8658977FF}"/>
              </a:ext>
            </a:extLst>
          </p:cNvPr>
          <p:cNvSpPr>
            <a:spLocks noGrp="1"/>
          </p:cNvSpPr>
          <p:nvPr>
            <p:ph sz="quarter" idx="11"/>
          </p:nvPr>
        </p:nvSpPr>
        <p:spPr>
          <a:xfrm>
            <a:off x="4119582" y="5401328"/>
            <a:ext cx="3381167" cy="809872"/>
          </a:xfrm>
        </p:spPr>
        <p:txBody>
          <a:bodyPr/>
          <a:lstStyle>
            <a:lvl1pPr marL="0" indent="0">
              <a:buNone/>
              <a:defRPr sz="4488"/>
            </a:lvl1pPr>
          </a:lstStyle>
          <a:p>
            <a:pPr lvl="0"/>
            <a:r>
              <a:rPr lang="en-US"/>
              <a:t>Edit</a:t>
            </a:r>
          </a:p>
        </p:txBody>
      </p:sp>
      <p:sp>
        <p:nvSpPr>
          <p:cNvPr id="7" name="Content Placeholder 6">
            <a:extLst>
              <a:ext uri="{FF2B5EF4-FFF2-40B4-BE49-F238E27FC236}">
                <a16:creationId xmlns:a16="http://schemas.microsoft.com/office/drawing/2014/main" id="{7D694411-F8AF-48D1-9759-FAE44F33671B}"/>
              </a:ext>
            </a:extLst>
          </p:cNvPr>
          <p:cNvSpPr>
            <a:spLocks noGrp="1"/>
          </p:cNvSpPr>
          <p:nvPr>
            <p:ph sz="quarter" idx="12"/>
          </p:nvPr>
        </p:nvSpPr>
        <p:spPr>
          <a:xfrm>
            <a:off x="8200301" y="5401328"/>
            <a:ext cx="3420031" cy="809872"/>
          </a:xfrm>
        </p:spPr>
        <p:txBody>
          <a:bodyPr/>
          <a:lstStyle>
            <a:lvl1pPr marL="0" indent="0">
              <a:buNone/>
              <a:defRPr sz="4488"/>
            </a:lvl1pPr>
          </a:lstStyle>
          <a:p>
            <a:pPr lvl="0"/>
            <a:r>
              <a:rPr lang="en-US"/>
              <a:t>Edit</a:t>
            </a:r>
          </a:p>
        </p:txBody>
      </p:sp>
      <p:sp>
        <p:nvSpPr>
          <p:cNvPr id="2" name="Title 1">
            <a:extLst>
              <a:ext uri="{FF2B5EF4-FFF2-40B4-BE49-F238E27FC236}">
                <a16:creationId xmlns:a16="http://schemas.microsoft.com/office/drawing/2014/main" id="{D0DDB638-27E6-4E85-86DC-ABFBBF0ACB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010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2935" y="1363883"/>
            <a:ext cx="3339712" cy="851051"/>
          </a:xfrm>
        </p:spPr>
        <p:txBody>
          <a:bodyPr/>
          <a:lstStyle>
            <a:lvl1pPr>
              <a:defRPr sz="5507"/>
            </a:lvl1pPr>
          </a:lstStyle>
          <a:p>
            <a:r>
              <a:rPr lang="en-US"/>
              <a:t>Click</a:t>
            </a:r>
          </a:p>
        </p:txBody>
      </p:sp>
      <p:sp>
        <p:nvSpPr>
          <p:cNvPr id="4" name="Content Placeholder 3">
            <a:extLst>
              <a:ext uri="{FF2B5EF4-FFF2-40B4-BE49-F238E27FC236}">
                <a16:creationId xmlns:a16="http://schemas.microsoft.com/office/drawing/2014/main" id="{77B440C8-F1BD-4B61-9D02-A807C01652C0}"/>
              </a:ext>
            </a:extLst>
          </p:cNvPr>
          <p:cNvSpPr>
            <a:spLocks noGrp="1"/>
          </p:cNvSpPr>
          <p:nvPr>
            <p:ph sz="quarter" idx="10"/>
          </p:nvPr>
        </p:nvSpPr>
        <p:spPr>
          <a:xfrm>
            <a:off x="7228701" y="1363285"/>
            <a:ext cx="3497759" cy="951128"/>
          </a:xfrm>
        </p:spPr>
        <p:txBody>
          <a:bodyPr/>
          <a:lstStyle>
            <a:lvl1pPr marL="0" indent="0">
              <a:buNone/>
              <a:defRPr sz="5507"/>
            </a:lvl1pPr>
          </a:lstStyle>
          <a:p>
            <a:pPr lvl="0"/>
            <a:r>
              <a:rPr lang="en-US"/>
              <a:t>Edit</a:t>
            </a:r>
          </a:p>
        </p:txBody>
      </p:sp>
      <p:sp>
        <p:nvSpPr>
          <p:cNvPr id="6" name="Content Placeholder 5">
            <a:extLst>
              <a:ext uri="{FF2B5EF4-FFF2-40B4-BE49-F238E27FC236}">
                <a16:creationId xmlns:a16="http://schemas.microsoft.com/office/drawing/2014/main" id="{A310F22E-A4A6-4430-8838-C3A5730E7597}"/>
              </a:ext>
            </a:extLst>
          </p:cNvPr>
          <p:cNvSpPr>
            <a:spLocks noGrp="1"/>
          </p:cNvSpPr>
          <p:nvPr>
            <p:ph sz="quarter" idx="11"/>
          </p:nvPr>
        </p:nvSpPr>
        <p:spPr>
          <a:xfrm>
            <a:off x="1340808" y="3225253"/>
            <a:ext cx="1826607" cy="742187"/>
          </a:xfrm>
        </p:spPr>
        <p:txBody>
          <a:bodyPr/>
          <a:lstStyle>
            <a:lvl1pPr marL="0" indent="0">
              <a:buNone/>
              <a:defRPr/>
            </a:lvl1pPr>
          </a:lstStyle>
          <a:p>
            <a:pPr lvl="0"/>
            <a:r>
              <a:rPr lang="en-US"/>
              <a:t>Edit</a:t>
            </a:r>
          </a:p>
        </p:txBody>
      </p:sp>
      <p:sp>
        <p:nvSpPr>
          <p:cNvPr id="8" name="Content Placeholder 7">
            <a:extLst>
              <a:ext uri="{FF2B5EF4-FFF2-40B4-BE49-F238E27FC236}">
                <a16:creationId xmlns:a16="http://schemas.microsoft.com/office/drawing/2014/main" id="{3F172490-4BF3-41A3-9B22-506C72295C8A}"/>
              </a:ext>
            </a:extLst>
          </p:cNvPr>
          <p:cNvSpPr>
            <a:spLocks noGrp="1"/>
          </p:cNvSpPr>
          <p:nvPr>
            <p:ph sz="quarter" idx="12"/>
          </p:nvPr>
        </p:nvSpPr>
        <p:spPr>
          <a:xfrm>
            <a:off x="505232" y="4779592"/>
            <a:ext cx="3420031" cy="809872"/>
          </a:xfrm>
        </p:spPr>
        <p:txBody>
          <a:bodyPr/>
          <a:lstStyle>
            <a:lvl1pPr marL="0" indent="0">
              <a:buNone/>
              <a:defRPr sz="4488"/>
            </a:lvl1pPr>
          </a:lstStyle>
          <a:p>
            <a:pPr lvl="0"/>
            <a:r>
              <a:rPr lang="en-US"/>
              <a:t>Edit</a:t>
            </a:r>
          </a:p>
        </p:txBody>
      </p:sp>
      <p:sp>
        <p:nvSpPr>
          <p:cNvPr id="10" name="Content Placeholder 9">
            <a:extLst>
              <a:ext uri="{FF2B5EF4-FFF2-40B4-BE49-F238E27FC236}">
                <a16:creationId xmlns:a16="http://schemas.microsoft.com/office/drawing/2014/main" id="{BE583AA6-4374-4505-A98B-0E813126C6CB}"/>
              </a:ext>
            </a:extLst>
          </p:cNvPr>
          <p:cNvSpPr>
            <a:spLocks noGrp="1"/>
          </p:cNvSpPr>
          <p:nvPr>
            <p:ph sz="quarter" idx="13"/>
          </p:nvPr>
        </p:nvSpPr>
        <p:spPr>
          <a:xfrm>
            <a:off x="7869957" y="2992102"/>
            <a:ext cx="1962631" cy="742187"/>
          </a:xfrm>
        </p:spPr>
        <p:txBody>
          <a:bodyPr/>
          <a:lstStyle>
            <a:lvl1pPr marL="0" indent="0">
              <a:buNone/>
              <a:defRPr/>
            </a:lvl1pPr>
          </a:lstStyle>
          <a:p>
            <a:pPr lvl="0"/>
            <a:r>
              <a:rPr lang="en-US"/>
              <a:t>Edit</a:t>
            </a:r>
          </a:p>
        </p:txBody>
      </p:sp>
      <p:sp>
        <p:nvSpPr>
          <p:cNvPr id="12" name="Content Placeholder 11">
            <a:extLst>
              <a:ext uri="{FF2B5EF4-FFF2-40B4-BE49-F238E27FC236}">
                <a16:creationId xmlns:a16="http://schemas.microsoft.com/office/drawing/2014/main" id="{7C0CC58F-A9F1-4FCC-8C2B-C094F88B3C81}"/>
              </a:ext>
            </a:extLst>
          </p:cNvPr>
          <p:cNvSpPr>
            <a:spLocks noGrp="1"/>
          </p:cNvSpPr>
          <p:nvPr>
            <p:ph sz="quarter" idx="14"/>
          </p:nvPr>
        </p:nvSpPr>
        <p:spPr>
          <a:xfrm>
            <a:off x="7228701" y="4274432"/>
            <a:ext cx="3633783" cy="806246"/>
          </a:xfrm>
        </p:spPr>
        <p:txBody>
          <a:bodyPr/>
          <a:lstStyle>
            <a:lvl1pPr marL="0" indent="0">
              <a:buNone/>
              <a:defRPr sz="4488"/>
            </a:lvl1pPr>
          </a:lstStyle>
          <a:p>
            <a:pPr lvl="0"/>
            <a:r>
              <a:rPr lang="en-US"/>
              <a:t>Edit Master</a:t>
            </a:r>
          </a:p>
        </p:txBody>
      </p:sp>
      <p:sp>
        <p:nvSpPr>
          <p:cNvPr id="5" name="Content Placeholder 4">
            <a:extLst>
              <a:ext uri="{FF2B5EF4-FFF2-40B4-BE49-F238E27FC236}">
                <a16:creationId xmlns:a16="http://schemas.microsoft.com/office/drawing/2014/main" id="{3E82BACD-02F0-4087-A8CA-108C5192C8BB}"/>
              </a:ext>
            </a:extLst>
          </p:cNvPr>
          <p:cNvSpPr>
            <a:spLocks noGrp="1"/>
          </p:cNvSpPr>
          <p:nvPr>
            <p:ph sz="quarter" idx="15"/>
          </p:nvPr>
        </p:nvSpPr>
        <p:spPr>
          <a:xfrm>
            <a:off x="4088816" y="2720093"/>
            <a:ext cx="1990159" cy="742187"/>
          </a:xfrm>
        </p:spPr>
        <p:txBody>
          <a:bodyPr/>
          <a:lstStyle>
            <a:lvl1pPr marL="0" indent="0">
              <a:buNone/>
              <a:defRPr/>
            </a:lvl1pPr>
          </a:lstStyle>
          <a:p>
            <a:pPr lvl="0"/>
            <a:r>
              <a:rPr lang="en-US"/>
              <a:t>Edit</a:t>
            </a:r>
          </a:p>
        </p:txBody>
      </p:sp>
    </p:spTree>
    <p:extLst>
      <p:ext uri="{BB962C8B-B14F-4D97-AF65-F5344CB8AC3E}">
        <p14:creationId xmlns:p14="http://schemas.microsoft.com/office/powerpoint/2010/main" val="31423859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6B84-1A2B-464F-AD20-340B5127CA9A}"/>
              </a:ext>
            </a:extLst>
          </p:cNvPr>
          <p:cNvSpPr>
            <a:spLocks noGrp="1"/>
          </p:cNvSpPr>
          <p:nvPr>
            <p:ph type="title"/>
          </p:nvPr>
        </p:nvSpPr>
        <p:spPr>
          <a:xfrm>
            <a:off x="348275" y="3829351"/>
            <a:ext cx="4978136" cy="917575"/>
          </a:xfrm>
        </p:spPr>
        <p:txBody>
          <a:bodyPr/>
          <a:lstStyle>
            <a:lvl1pPr>
              <a:defRPr sz="4488"/>
            </a:lvl1pPr>
          </a:lstStyle>
          <a:p>
            <a:r>
              <a:rPr lang="en-US"/>
              <a:t>Click to edit</a:t>
            </a:r>
          </a:p>
        </p:txBody>
      </p:sp>
    </p:spTree>
    <p:extLst>
      <p:ext uri="{BB962C8B-B14F-4D97-AF65-F5344CB8AC3E}">
        <p14:creationId xmlns:p14="http://schemas.microsoft.com/office/powerpoint/2010/main" val="15612948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A7F0-E782-4DCF-B468-730EDAF9C0A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DA9F6769-0E94-4127-A57B-EF0976F856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396" y="6106908"/>
            <a:ext cx="1715042" cy="630777"/>
          </a:xfrm>
          <a:prstGeom prst="rect">
            <a:avLst/>
          </a:prstGeom>
        </p:spPr>
      </p:pic>
    </p:spTree>
    <p:extLst>
      <p:ext uri="{BB962C8B-B14F-4D97-AF65-F5344CB8AC3E}">
        <p14:creationId xmlns:p14="http://schemas.microsoft.com/office/powerpoint/2010/main" val="25057985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EA9E7-470C-479D-92E6-1E74E0A3757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3F97C61-1A0E-4174-9B8F-68969E090439}"/>
              </a:ext>
            </a:extLst>
          </p:cNvPr>
          <p:cNvSpPr>
            <a:spLocks noGrp="1"/>
          </p:cNvSpPr>
          <p:nvPr>
            <p:ph sz="quarter" idx="10"/>
          </p:nvPr>
        </p:nvSpPr>
        <p:spPr>
          <a:xfrm>
            <a:off x="367589" y="4416913"/>
            <a:ext cx="4100150" cy="742187"/>
          </a:xfrm>
        </p:spPr>
        <p:txBody>
          <a:bodyPr/>
          <a:lstStyle>
            <a:lvl1pPr marL="0" indent="0">
              <a:buNone/>
              <a:defRPr/>
            </a:lvl1pPr>
          </a:lstStyle>
          <a:p>
            <a:pPr lvl="0"/>
            <a:r>
              <a:rPr lang="en-US"/>
              <a:t>Edit Master</a:t>
            </a:r>
          </a:p>
        </p:txBody>
      </p:sp>
      <p:sp>
        <p:nvSpPr>
          <p:cNvPr id="6" name="Content Placeholder 5">
            <a:extLst>
              <a:ext uri="{FF2B5EF4-FFF2-40B4-BE49-F238E27FC236}">
                <a16:creationId xmlns:a16="http://schemas.microsoft.com/office/drawing/2014/main" id="{62FCD8EF-BEBC-4E1B-BAAE-2C98507BA09B}"/>
              </a:ext>
            </a:extLst>
          </p:cNvPr>
          <p:cNvSpPr>
            <a:spLocks noGrp="1"/>
          </p:cNvSpPr>
          <p:nvPr>
            <p:ph sz="quarter" idx="11"/>
          </p:nvPr>
        </p:nvSpPr>
        <p:spPr>
          <a:xfrm>
            <a:off x="4736549" y="4416913"/>
            <a:ext cx="2701047" cy="742187"/>
          </a:xfrm>
        </p:spPr>
        <p:txBody>
          <a:bodyPr/>
          <a:lstStyle>
            <a:lvl1pPr marL="0" indent="0">
              <a:buNone/>
              <a:defRPr/>
            </a:lvl1pPr>
          </a:lstStyle>
          <a:p>
            <a:pPr lvl="0"/>
            <a:r>
              <a:rPr lang="en-US"/>
              <a:t>Edit</a:t>
            </a:r>
          </a:p>
        </p:txBody>
      </p:sp>
      <p:sp>
        <p:nvSpPr>
          <p:cNvPr id="8" name="Content Placeholder 7">
            <a:extLst>
              <a:ext uri="{FF2B5EF4-FFF2-40B4-BE49-F238E27FC236}">
                <a16:creationId xmlns:a16="http://schemas.microsoft.com/office/drawing/2014/main" id="{267BD8A1-8B86-4D8F-8F2F-164BCDAD6B64}"/>
              </a:ext>
            </a:extLst>
          </p:cNvPr>
          <p:cNvSpPr>
            <a:spLocks noGrp="1"/>
          </p:cNvSpPr>
          <p:nvPr>
            <p:ph sz="quarter" idx="12"/>
          </p:nvPr>
        </p:nvSpPr>
        <p:spPr>
          <a:xfrm>
            <a:off x="7855383" y="4416913"/>
            <a:ext cx="3975461" cy="742187"/>
          </a:xfrm>
        </p:spPr>
        <p:txBody>
          <a:bodyPr/>
          <a:lstStyle>
            <a:lvl1pPr marL="0" indent="0">
              <a:buNone/>
              <a:defRPr/>
            </a:lvl1pPr>
          </a:lstStyle>
          <a:p>
            <a:pPr lvl="0"/>
            <a:r>
              <a:rPr lang="en-US"/>
              <a:t>Edit Master</a:t>
            </a:r>
          </a:p>
        </p:txBody>
      </p:sp>
      <p:sp>
        <p:nvSpPr>
          <p:cNvPr id="5" name="Content Placeholder 4">
            <a:extLst>
              <a:ext uri="{FF2B5EF4-FFF2-40B4-BE49-F238E27FC236}">
                <a16:creationId xmlns:a16="http://schemas.microsoft.com/office/drawing/2014/main" id="{D76A175E-35D4-4C84-BF2C-D6229A04E380}"/>
              </a:ext>
            </a:extLst>
          </p:cNvPr>
          <p:cNvSpPr>
            <a:spLocks noGrp="1"/>
          </p:cNvSpPr>
          <p:nvPr>
            <p:ph sz="quarter" idx="13"/>
          </p:nvPr>
        </p:nvSpPr>
        <p:spPr>
          <a:xfrm>
            <a:off x="3230569" y="2265125"/>
            <a:ext cx="7461885" cy="742187"/>
          </a:xfrm>
        </p:spPr>
        <p:txBody>
          <a:bodyPr/>
          <a:lstStyle>
            <a:lvl1pPr marL="0" indent="0">
              <a:buNone/>
              <a:defRPr/>
            </a:lvl1pPr>
          </a:lstStyle>
          <a:p>
            <a:pPr lvl="0"/>
            <a:r>
              <a:rPr lang="en-US"/>
              <a:t>Edit Master text</a:t>
            </a:r>
          </a:p>
        </p:txBody>
      </p:sp>
    </p:spTree>
    <p:extLst>
      <p:ext uri="{BB962C8B-B14F-4D97-AF65-F5344CB8AC3E}">
        <p14:creationId xmlns:p14="http://schemas.microsoft.com/office/powerpoint/2010/main" val="90419862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631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665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43925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4442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5844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07610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82" y="0"/>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2"/>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18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image" Target="../media/image1.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image" Target="../media/image1.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 id="2147484286" r:id="rId22"/>
    <p:sldLayoutId id="2147484289" r:id="rId23"/>
    <p:sldLayoutId id="2147484290" r:id="rId24"/>
    <p:sldLayoutId id="2147484291" r:id="rId25"/>
    <p:sldLayoutId id="2147484292" r:id="rId26"/>
    <p:sldLayoutId id="2147484293" r:id="rId27"/>
    <p:sldLayoutId id="2147484294" r:id="rId28"/>
    <p:sldLayoutId id="2147484295"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6.xml"/><Relationship Id="rId1" Type="http://schemas.openxmlformats.org/officeDocument/2006/relationships/video" Target="https://www.youtube.com/embed/ki58TvG3PtA" TargetMode="External"/><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46.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8.JP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46.xml"/><Relationship Id="rId5" Type="http://schemas.openxmlformats.org/officeDocument/2006/relationships/image" Target="../media/image44.jp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46.xml"/><Relationship Id="rId5" Type="http://schemas.openxmlformats.org/officeDocument/2006/relationships/image" Target="../media/image46.jp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4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4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47.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7.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4637" y="525462"/>
            <a:ext cx="7543800" cy="6096000"/>
          </a:xfrm>
        </p:spPr>
        <p:txBody>
          <a:bodyPr>
            <a:noAutofit/>
          </a:bodyPr>
          <a:lstStyle/>
          <a:p>
            <a:r>
              <a:rPr lang="en-US" sz="4488" b="1" dirty="0">
                <a:solidFill>
                  <a:schemeClr val="bg1"/>
                </a:solidFill>
              </a:rPr>
              <a:t>Accessibility in Windows 10</a:t>
            </a:r>
            <a:br>
              <a:rPr lang="en-US" sz="4488" b="1" dirty="0">
                <a:solidFill>
                  <a:schemeClr val="bg1"/>
                </a:solidFill>
              </a:rPr>
            </a:br>
            <a:br>
              <a:rPr lang="en-US" sz="4488" b="1" dirty="0">
                <a:solidFill>
                  <a:schemeClr val="bg1"/>
                </a:solidFill>
              </a:rPr>
            </a:br>
            <a:r>
              <a:rPr lang="en-US" sz="3200" dirty="0">
                <a:solidFill>
                  <a:schemeClr val="bg1"/>
                </a:solidFill>
              </a:rPr>
              <a:t>Jeff Petty &amp; </a:t>
            </a:r>
            <a:br>
              <a:rPr lang="en-US" sz="3200" dirty="0">
                <a:solidFill>
                  <a:schemeClr val="bg1"/>
                </a:solidFill>
              </a:rPr>
            </a:br>
            <a:r>
              <a:rPr lang="en-US" sz="3200" dirty="0">
                <a:solidFill>
                  <a:schemeClr val="bg1"/>
                </a:solidFill>
              </a:rPr>
              <a:t>Brett Humphrey</a:t>
            </a:r>
            <a:br>
              <a:rPr lang="en-US" sz="3200" dirty="0">
                <a:solidFill>
                  <a:schemeClr val="bg1"/>
                </a:solidFill>
              </a:rPr>
            </a:br>
            <a:r>
              <a:rPr lang="en-US" sz="3200" dirty="0">
                <a:solidFill>
                  <a:schemeClr val="bg1"/>
                </a:solidFill>
              </a:rPr>
              <a:t>Windows Accessibility </a:t>
            </a:r>
            <a:br>
              <a:rPr lang="en-US" sz="3200" dirty="0">
                <a:solidFill>
                  <a:schemeClr val="bg1"/>
                </a:solidFill>
              </a:rPr>
            </a:br>
            <a:r>
              <a:rPr lang="en-US" sz="3200" dirty="0">
                <a:solidFill>
                  <a:schemeClr val="bg1"/>
                </a:solidFill>
              </a:rPr>
              <a:t>Program Managers</a:t>
            </a:r>
            <a:br>
              <a:rPr lang="en-US" sz="3200" dirty="0">
                <a:solidFill>
                  <a:schemeClr val="bg1"/>
                </a:solidFill>
              </a:rPr>
            </a:br>
            <a:br>
              <a:rPr lang="en-US" sz="4400" dirty="0">
                <a:solidFill>
                  <a:schemeClr val="bg1"/>
                </a:solidFill>
              </a:rPr>
            </a:br>
            <a:endParaRPr lang="en-GB" sz="3264"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38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Part 2</a:t>
            </a:r>
          </a:p>
        </p:txBody>
      </p:sp>
      <p:sp>
        <p:nvSpPr>
          <p:cNvPr id="5" name="Text Placeholder 4"/>
          <p:cNvSpPr>
            <a:spLocks noGrp="1"/>
          </p:cNvSpPr>
          <p:nvPr>
            <p:ph type="body" sz="quarter" idx="10"/>
          </p:nvPr>
        </p:nvSpPr>
        <p:spPr>
          <a:xfrm>
            <a:off x="274638" y="1212850"/>
            <a:ext cx="11887200" cy="2646878"/>
          </a:xfrm>
          <a:prstGeom prst="rect">
            <a:avLst/>
          </a:prstGeom>
        </p:spPr>
        <p:txBody>
          <a:bodyPr/>
          <a:lstStyle/>
          <a:p>
            <a:endParaRPr lang="en-US" dirty="0">
              <a:solidFill>
                <a:schemeClr val="tx1"/>
              </a:solidFill>
            </a:endParaRPr>
          </a:p>
          <a:p>
            <a:pPr algn="ctr"/>
            <a:endParaRPr lang="en-US" dirty="0">
              <a:solidFill>
                <a:schemeClr val="tx1"/>
              </a:solidFill>
            </a:endParaRPr>
          </a:p>
          <a:p>
            <a:pPr algn="ctr"/>
            <a:r>
              <a:rPr lang="en-US" dirty="0">
                <a:solidFill>
                  <a:schemeClr val="tx1"/>
                </a:solidFill>
              </a:rPr>
              <a:t>How does Windows 10 make it</a:t>
            </a:r>
            <a:br>
              <a:rPr lang="en-US" dirty="0">
                <a:solidFill>
                  <a:schemeClr val="tx1"/>
                </a:solidFill>
              </a:rPr>
            </a:br>
            <a:r>
              <a:rPr lang="en-US" dirty="0">
                <a:solidFill>
                  <a:schemeClr val="tx1"/>
                </a:solidFill>
              </a:rPr>
              <a:t>easier to use your device?</a:t>
            </a:r>
          </a:p>
        </p:txBody>
      </p:sp>
      <p:grpSp>
        <p:nvGrpSpPr>
          <p:cNvPr id="8" name="Group 7" descr="Microsoft culture&#10;Windows accessibility&#10;Accessibility demos&#10;Conclusion" title="Presentation agenda">
            <a:extLst>
              <a:ext uri="{FF2B5EF4-FFF2-40B4-BE49-F238E27FC236}">
                <a16:creationId xmlns:a16="http://schemas.microsoft.com/office/drawing/2014/main" id="{8B7A2EB7-E599-4C0B-84FD-0AE58ED41907}"/>
              </a:ext>
            </a:extLst>
          </p:cNvPr>
          <p:cNvGrpSpPr/>
          <p:nvPr/>
        </p:nvGrpSpPr>
        <p:grpSpPr>
          <a:xfrm>
            <a:off x="0" y="4378275"/>
            <a:ext cx="12436475" cy="1741476"/>
            <a:chOff x="0" y="4378275"/>
            <a:chExt cx="12436475" cy="1741476"/>
          </a:xfrm>
        </p:grpSpPr>
        <p:cxnSp>
          <p:nvCxnSpPr>
            <p:cNvPr id="3" name="Straight Connector 2">
              <a:extLst>
                <a:ext uri="{FF2B5EF4-FFF2-40B4-BE49-F238E27FC236}">
                  <a16:creationId xmlns:a16="http://schemas.microsoft.com/office/drawing/2014/main" id="{B87E3011-5515-4470-80E2-04284C190D0A}"/>
                </a:ext>
              </a:extLst>
            </p:cNvPr>
            <p:cNvCxnSpPr/>
            <p:nvPr/>
          </p:nvCxnSpPr>
          <p:spPr>
            <a:xfrm>
              <a:off x="0" y="4745421"/>
              <a:ext cx="12436475"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19E61B6-5D78-4667-82CE-8CD58921039A}"/>
                </a:ext>
              </a:extLst>
            </p:cNvPr>
            <p:cNvGrpSpPr/>
            <p:nvPr/>
          </p:nvGrpSpPr>
          <p:grpSpPr>
            <a:xfrm>
              <a:off x="6444763" y="4509894"/>
              <a:ext cx="2487168" cy="1609856"/>
              <a:chOff x="5059539" y="4509894"/>
              <a:chExt cx="2487168" cy="1609856"/>
            </a:xfrm>
          </p:grpSpPr>
          <p:sp>
            <p:nvSpPr>
              <p:cNvPr id="7" name="TextBox 6">
                <a:extLst>
                  <a:ext uri="{FF2B5EF4-FFF2-40B4-BE49-F238E27FC236}">
                    <a16:creationId xmlns:a16="http://schemas.microsoft.com/office/drawing/2014/main" id="{06B74C43-D754-4356-A632-6AA9D61ED1FD}"/>
                  </a:ext>
                </a:extLst>
              </p:cNvPr>
              <p:cNvSpPr txBox="1"/>
              <p:nvPr/>
            </p:nvSpPr>
            <p:spPr>
              <a:xfrm>
                <a:off x="5059539" y="5159487"/>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Accessibility Demos</a:t>
                </a:r>
              </a:p>
            </p:txBody>
          </p:sp>
          <p:sp>
            <p:nvSpPr>
              <p:cNvPr id="11" name="Oval 10">
                <a:extLst>
                  <a:ext uri="{FF2B5EF4-FFF2-40B4-BE49-F238E27FC236}">
                    <a16:creationId xmlns:a16="http://schemas.microsoft.com/office/drawing/2014/main" id="{6E22D5B3-D1C6-45CE-8166-32450A4678C3}"/>
                  </a:ext>
                </a:extLst>
              </p:cNvPr>
              <p:cNvSpPr/>
              <p:nvPr/>
            </p:nvSpPr>
            <p:spPr bwMode="auto">
              <a:xfrm>
                <a:off x="6067597"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grpSp>
          <p:nvGrpSpPr>
            <p:cNvPr id="2" name="Group 1">
              <a:extLst>
                <a:ext uri="{FF2B5EF4-FFF2-40B4-BE49-F238E27FC236}">
                  <a16:creationId xmlns:a16="http://schemas.microsoft.com/office/drawing/2014/main" id="{A807FD80-6F1B-4070-8263-4558EFFFBC9A}"/>
                </a:ext>
              </a:extLst>
            </p:cNvPr>
            <p:cNvGrpSpPr/>
            <p:nvPr/>
          </p:nvGrpSpPr>
          <p:grpSpPr>
            <a:xfrm>
              <a:off x="9215209" y="4509894"/>
              <a:ext cx="2487168" cy="1609854"/>
              <a:chOff x="9215209" y="4509894"/>
              <a:chExt cx="2487168" cy="1609854"/>
            </a:xfrm>
          </p:grpSpPr>
          <p:sp>
            <p:nvSpPr>
              <p:cNvPr id="9" name="TextBox 8">
                <a:extLst>
                  <a:ext uri="{FF2B5EF4-FFF2-40B4-BE49-F238E27FC236}">
                    <a16:creationId xmlns:a16="http://schemas.microsoft.com/office/drawing/2014/main" id="{C70DA438-5B25-4AB5-93AF-F70FC37832B8}"/>
                  </a:ext>
                </a:extLst>
              </p:cNvPr>
              <p:cNvSpPr txBox="1"/>
              <p:nvPr/>
            </p:nvSpPr>
            <p:spPr>
              <a:xfrm>
                <a:off x="9215209" y="5159485"/>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Conclusion and Call to Action </a:t>
                </a:r>
              </a:p>
            </p:txBody>
          </p:sp>
          <p:sp>
            <p:nvSpPr>
              <p:cNvPr id="13" name="Oval 12">
                <a:extLst>
                  <a:ext uri="{FF2B5EF4-FFF2-40B4-BE49-F238E27FC236}">
                    <a16:creationId xmlns:a16="http://schemas.microsoft.com/office/drawing/2014/main" id="{461BFD14-3519-4FA2-A0F3-6DF4EB2021AA}"/>
                  </a:ext>
                </a:extLst>
              </p:cNvPr>
              <p:cNvSpPr/>
              <p:nvPr/>
            </p:nvSpPr>
            <p:spPr bwMode="auto">
              <a:xfrm>
                <a:off x="10223268"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6" name="TextBox 5">
              <a:extLst>
                <a:ext uri="{FF2B5EF4-FFF2-40B4-BE49-F238E27FC236}">
                  <a16:creationId xmlns:a16="http://schemas.microsoft.com/office/drawing/2014/main" id="{BA7F2519-CAB4-4BFC-AD3D-023EAB0D321F}"/>
                </a:ext>
              </a:extLst>
            </p:cNvPr>
            <p:cNvSpPr txBox="1"/>
            <p:nvPr/>
          </p:nvSpPr>
          <p:spPr>
            <a:xfrm>
              <a:off x="903869" y="5159488"/>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Microsoft Culture</a:t>
              </a:r>
            </a:p>
          </p:txBody>
        </p:sp>
        <p:sp>
          <p:nvSpPr>
            <p:cNvPr id="10" name="Oval 9">
              <a:extLst>
                <a:ext uri="{FF2B5EF4-FFF2-40B4-BE49-F238E27FC236}">
                  <a16:creationId xmlns:a16="http://schemas.microsoft.com/office/drawing/2014/main" id="{BC0A1449-AC62-4C25-ADC7-AB46E09BDD5E}"/>
                </a:ext>
              </a:extLst>
            </p:cNvPr>
            <p:cNvSpPr/>
            <p:nvPr/>
          </p:nvSpPr>
          <p:spPr bwMode="auto">
            <a:xfrm>
              <a:off x="1911927"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 name="Oval 13">
              <a:extLst>
                <a:ext uri="{FF2B5EF4-FFF2-40B4-BE49-F238E27FC236}">
                  <a16:creationId xmlns:a16="http://schemas.microsoft.com/office/drawing/2014/main" id="{3D124609-5869-4C21-8029-D47E7BF04392}"/>
                </a:ext>
              </a:extLst>
            </p:cNvPr>
            <p:cNvSpPr/>
            <p:nvPr/>
          </p:nvSpPr>
          <p:spPr bwMode="auto">
            <a:xfrm>
              <a:off x="4553988" y="4378275"/>
              <a:ext cx="734290" cy="734290"/>
            </a:xfrm>
            <a:prstGeom prst="ellipse">
              <a:avLst/>
            </a:prstGeom>
            <a:no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8" name="Group 17">
              <a:extLst>
                <a:ext uri="{FF2B5EF4-FFF2-40B4-BE49-F238E27FC236}">
                  <a16:creationId xmlns:a16="http://schemas.microsoft.com/office/drawing/2014/main" id="{E93CC6DA-A5E0-4CC2-A0F9-733D33538ACB}"/>
                </a:ext>
              </a:extLst>
            </p:cNvPr>
            <p:cNvGrpSpPr/>
            <p:nvPr/>
          </p:nvGrpSpPr>
          <p:grpSpPr>
            <a:xfrm>
              <a:off x="3674316" y="4509894"/>
              <a:ext cx="2487168" cy="1609857"/>
              <a:chOff x="2981704" y="4509894"/>
              <a:chExt cx="2487168" cy="1609857"/>
            </a:xfrm>
          </p:grpSpPr>
          <p:sp>
            <p:nvSpPr>
              <p:cNvPr id="15" name="TextBox 14">
                <a:extLst>
                  <a:ext uri="{FF2B5EF4-FFF2-40B4-BE49-F238E27FC236}">
                    <a16:creationId xmlns:a16="http://schemas.microsoft.com/office/drawing/2014/main" id="{57B836C3-5154-4325-9D8D-95632301FF88}"/>
                  </a:ext>
                </a:extLst>
              </p:cNvPr>
              <p:cNvSpPr txBox="1"/>
              <p:nvPr/>
            </p:nvSpPr>
            <p:spPr>
              <a:xfrm>
                <a:off x="2981704" y="5159488"/>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Windows Accessibility</a:t>
                </a:r>
              </a:p>
            </p:txBody>
          </p:sp>
          <p:sp>
            <p:nvSpPr>
              <p:cNvPr id="16" name="Oval 15">
                <a:extLst>
                  <a:ext uri="{FF2B5EF4-FFF2-40B4-BE49-F238E27FC236}">
                    <a16:creationId xmlns:a16="http://schemas.microsoft.com/office/drawing/2014/main" id="{1CC48B5D-37F8-4574-BAA0-F039D44791B2}"/>
                  </a:ext>
                </a:extLst>
              </p:cNvPr>
              <p:cNvSpPr/>
              <p:nvPr/>
            </p:nvSpPr>
            <p:spPr bwMode="auto">
              <a:xfrm>
                <a:off x="3989762"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392233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04B0-1791-427A-83C7-E17468A61D0A}"/>
              </a:ext>
            </a:extLst>
          </p:cNvPr>
          <p:cNvSpPr>
            <a:spLocks noGrp="1"/>
          </p:cNvSpPr>
          <p:nvPr>
            <p:ph type="title"/>
          </p:nvPr>
        </p:nvSpPr>
        <p:spPr>
          <a:xfrm>
            <a:off x="274639" y="295276"/>
            <a:ext cx="11889564" cy="917575"/>
          </a:xfrm>
        </p:spPr>
        <p:txBody>
          <a:bodyPr/>
          <a:lstStyle/>
          <a:p>
            <a:r>
              <a:rPr lang="en-US" dirty="0">
                <a:solidFill>
                  <a:schemeClr val="tx1"/>
                </a:solidFill>
              </a:rPr>
              <a:t>Windows 10 Craftmanship Video</a:t>
            </a:r>
          </a:p>
        </p:txBody>
      </p:sp>
      <p:pic>
        <p:nvPicPr>
          <p:cNvPr id="22" name="Online Media 3" title="Windows 10 Craftsmanship">
            <a:hlinkClick r:id="" action="ppaction://media"/>
            <a:extLst>
              <a:ext uri="{FF2B5EF4-FFF2-40B4-BE49-F238E27FC236}">
                <a16:creationId xmlns:a16="http://schemas.microsoft.com/office/drawing/2014/main" id="{2E3E8273-4A32-4A6A-AE10-33A7F3B87623}"/>
              </a:ext>
            </a:extLst>
          </p:cNvPr>
          <p:cNvPicPr>
            <a:picLocks noRot="1" noChangeAspect="1"/>
          </p:cNvPicPr>
          <p:nvPr>
            <a:videoFile r:link="rId1"/>
          </p:nvPr>
        </p:nvPicPr>
        <p:blipFill>
          <a:blip r:embed="rId4"/>
          <a:stretch>
            <a:fillRect/>
          </a:stretch>
        </p:blipFill>
        <p:spPr>
          <a:xfrm>
            <a:off x="1263483" y="1158558"/>
            <a:ext cx="9909507" cy="5555861"/>
          </a:xfrm>
          <a:prstGeom prst="rect">
            <a:avLst/>
          </a:prstGeom>
          <a:blipFill>
            <a:blip r:embed="rId5"/>
            <a:tile tx="0" ty="0" sx="100000" sy="100000" flip="none" algn="tl"/>
          </a:blipFill>
        </p:spPr>
      </p:pic>
    </p:spTree>
    <p:extLst>
      <p:ext uri="{BB962C8B-B14F-4D97-AF65-F5344CB8AC3E}">
        <p14:creationId xmlns:p14="http://schemas.microsoft.com/office/powerpoint/2010/main" val="9266036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04B0-1791-427A-83C7-E17468A61D0A}"/>
              </a:ext>
            </a:extLst>
          </p:cNvPr>
          <p:cNvSpPr>
            <a:spLocks noGrp="1"/>
          </p:cNvSpPr>
          <p:nvPr>
            <p:ph type="title"/>
          </p:nvPr>
        </p:nvSpPr>
        <p:spPr>
          <a:xfrm>
            <a:off x="274639" y="295276"/>
            <a:ext cx="11889564" cy="917575"/>
          </a:xfrm>
        </p:spPr>
        <p:txBody>
          <a:bodyPr/>
          <a:lstStyle/>
          <a:p>
            <a:r>
              <a:rPr lang="en-US">
                <a:solidFill>
                  <a:schemeClr val="tx1"/>
                </a:solidFill>
              </a:rPr>
              <a:t>Windows 10 Accessibility</a:t>
            </a:r>
          </a:p>
        </p:txBody>
      </p:sp>
      <p:grpSp>
        <p:nvGrpSpPr>
          <p:cNvPr id="3" name="Group 2" title="vision">
            <a:extLst>
              <a:ext uri="{FF2B5EF4-FFF2-40B4-BE49-F238E27FC236}">
                <a16:creationId xmlns:a16="http://schemas.microsoft.com/office/drawing/2014/main" id="{D68AF2C3-E751-47C9-A05F-9ACB0C99D6BE}"/>
              </a:ext>
            </a:extLst>
          </p:cNvPr>
          <p:cNvGrpSpPr/>
          <p:nvPr/>
        </p:nvGrpSpPr>
        <p:grpSpPr>
          <a:xfrm>
            <a:off x="770803" y="1965946"/>
            <a:ext cx="2528650" cy="3801458"/>
            <a:chOff x="770803" y="1965946"/>
            <a:chExt cx="2528650" cy="3801458"/>
          </a:xfrm>
        </p:grpSpPr>
        <p:sp>
          <p:nvSpPr>
            <p:cNvPr id="7" name="Oval 6" title="Person with a cane using a laptop">
              <a:extLst>
                <a:ext uri="{FF2B5EF4-FFF2-40B4-BE49-F238E27FC236}">
                  <a16:creationId xmlns:a16="http://schemas.microsoft.com/office/drawing/2014/main" id="{B9F13033-E518-4C35-AA0E-267F864332B5}"/>
                </a:ext>
              </a:extLst>
            </p:cNvPr>
            <p:cNvSpPr/>
            <p:nvPr/>
          </p:nvSpPr>
          <p:spPr>
            <a:xfrm>
              <a:off x="796521" y="1965946"/>
              <a:ext cx="2502932" cy="250293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31087" rIns="62174" bIns="31087" numCol="1" spcCol="0" rtlCol="0" fromWordArt="0" anchor="ctr" anchorCtr="0" forceAA="0" compatLnSpc="1">
              <a:prstTxWarp prst="textNoShape">
                <a:avLst/>
              </a:prstTxWarp>
              <a:noAutofit/>
            </a:bodyPr>
            <a:lstStyle/>
            <a:p>
              <a:pPr algn="ctr"/>
              <a:endParaRPr lang="uk-UA" sz="1904">
                <a:solidFill>
                  <a:schemeClr val="tx1"/>
                </a:solidFill>
              </a:endParaRPr>
            </a:p>
          </p:txBody>
        </p:sp>
        <p:grpSp>
          <p:nvGrpSpPr>
            <p:cNvPr id="31" name="Group 30">
              <a:extLst>
                <a:ext uri="{FF2B5EF4-FFF2-40B4-BE49-F238E27FC236}">
                  <a16:creationId xmlns:a16="http://schemas.microsoft.com/office/drawing/2014/main" id="{F423DE46-E4E1-4A0C-8F95-9F2078EDDFD6}"/>
                </a:ext>
              </a:extLst>
            </p:cNvPr>
            <p:cNvGrpSpPr/>
            <p:nvPr/>
          </p:nvGrpSpPr>
          <p:grpSpPr>
            <a:xfrm>
              <a:off x="770803" y="4611992"/>
              <a:ext cx="2528650" cy="1155412"/>
              <a:chOff x="998030" y="5920740"/>
              <a:chExt cx="3718940" cy="1699289"/>
            </a:xfrm>
          </p:grpSpPr>
          <p:sp>
            <p:nvSpPr>
              <p:cNvPr id="32" name="Rectangle 31">
                <a:extLst>
                  <a:ext uri="{FF2B5EF4-FFF2-40B4-BE49-F238E27FC236}">
                    <a16:creationId xmlns:a16="http://schemas.microsoft.com/office/drawing/2014/main" id="{ECC203A3-6F06-4CF1-A21C-046EFFEC8B2D}"/>
                  </a:ext>
                </a:extLst>
              </p:cNvPr>
              <p:cNvSpPr/>
              <p:nvPr/>
            </p:nvSpPr>
            <p:spPr>
              <a:xfrm>
                <a:off x="998030" y="5920740"/>
                <a:ext cx="3718940" cy="689826"/>
              </a:xfrm>
              <a:prstGeom prst="rect">
                <a:avLst/>
              </a:prstGeom>
            </p:spPr>
            <p:txBody>
              <a:bodyPr wrap="square">
                <a:spAutoFit/>
              </a:bodyPr>
              <a:lstStyle/>
              <a:p>
                <a:pPr algn="ctr"/>
                <a:r>
                  <a:rPr lang="en-US" sz="2448">
                    <a:latin typeface="+mj-lt"/>
                  </a:rPr>
                  <a:t>vision</a:t>
                </a:r>
              </a:p>
            </p:txBody>
          </p:sp>
          <p:sp>
            <p:nvSpPr>
              <p:cNvPr id="33" name="Rectangle 32">
                <a:extLst>
                  <a:ext uri="{FF2B5EF4-FFF2-40B4-BE49-F238E27FC236}">
                    <a16:creationId xmlns:a16="http://schemas.microsoft.com/office/drawing/2014/main" id="{808AD99E-EA7A-4654-8366-CE403D255505}"/>
                  </a:ext>
                </a:extLst>
              </p:cNvPr>
              <p:cNvSpPr/>
              <p:nvPr/>
            </p:nvSpPr>
            <p:spPr>
              <a:xfrm>
                <a:off x="1201588" y="6560820"/>
                <a:ext cx="3311824" cy="1059209"/>
              </a:xfrm>
              <a:prstGeom prst="rect">
                <a:avLst/>
              </a:prstGeom>
            </p:spPr>
            <p:txBody>
              <a:bodyPr wrap="square">
                <a:spAutoFit/>
              </a:bodyPr>
              <a:lstStyle/>
              <a:p>
                <a:pPr algn="ctr"/>
                <a:r>
                  <a:rPr lang="en-US" sz="1360" dirty="0"/>
                  <a:t>Make your device easier to see or use with or without a screen</a:t>
                </a:r>
              </a:p>
            </p:txBody>
          </p:sp>
        </p:grpSp>
      </p:grpSp>
      <p:grpSp>
        <p:nvGrpSpPr>
          <p:cNvPr id="4" name="Group 3" title="hearing">
            <a:extLst>
              <a:ext uri="{FF2B5EF4-FFF2-40B4-BE49-F238E27FC236}">
                <a16:creationId xmlns:a16="http://schemas.microsoft.com/office/drawing/2014/main" id="{224A4303-267C-4EFF-82AA-8201598FB0A0}"/>
              </a:ext>
            </a:extLst>
          </p:cNvPr>
          <p:cNvGrpSpPr/>
          <p:nvPr/>
        </p:nvGrpSpPr>
        <p:grpSpPr>
          <a:xfrm>
            <a:off x="3535246" y="1969279"/>
            <a:ext cx="2528650" cy="3588836"/>
            <a:chOff x="3535246" y="1969279"/>
            <a:chExt cx="2528650" cy="3588836"/>
          </a:xfrm>
        </p:grpSpPr>
        <p:sp>
          <p:nvSpPr>
            <p:cNvPr id="13" name="Oval 12" title="Two people talking">
              <a:extLst>
                <a:ext uri="{FF2B5EF4-FFF2-40B4-BE49-F238E27FC236}">
                  <a16:creationId xmlns:a16="http://schemas.microsoft.com/office/drawing/2014/main" id="{A0D5B146-2987-4F5A-9C16-A7F9CC12CABC}"/>
                </a:ext>
              </a:extLst>
            </p:cNvPr>
            <p:cNvSpPr/>
            <p:nvPr/>
          </p:nvSpPr>
          <p:spPr>
            <a:xfrm>
              <a:off x="3548105" y="1969279"/>
              <a:ext cx="2502932" cy="2502932"/>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31087" rIns="62174" bIns="31087" numCol="1" spcCol="0" rtlCol="0" fromWordArt="0" anchor="ctr" anchorCtr="0" forceAA="0" compatLnSpc="1">
              <a:prstTxWarp prst="textNoShape">
                <a:avLst/>
              </a:prstTxWarp>
              <a:noAutofit/>
            </a:bodyPr>
            <a:lstStyle/>
            <a:p>
              <a:pPr algn="ctr"/>
              <a:endParaRPr lang="uk-UA" sz="1904">
                <a:solidFill>
                  <a:schemeClr val="tx1"/>
                </a:solidFill>
              </a:endParaRPr>
            </a:p>
          </p:txBody>
        </p:sp>
        <p:grpSp>
          <p:nvGrpSpPr>
            <p:cNvPr id="34" name="Group 33">
              <a:extLst>
                <a:ext uri="{FF2B5EF4-FFF2-40B4-BE49-F238E27FC236}">
                  <a16:creationId xmlns:a16="http://schemas.microsoft.com/office/drawing/2014/main" id="{08EF8983-DF97-4B74-A019-0A2B7DEE6397}"/>
                </a:ext>
              </a:extLst>
            </p:cNvPr>
            <p:cNvGrpSpPr/>
            <p:nvPr/>
          </p:nvGrpSpPr>
          <p:grpSpPr>
            <a:xfrm>
              <a:off x="3535246" y="4611992"/>
              <a:ext cx="2528650" cy="946123"/>
              <a:chOff x="998030" y="5920740"/>
              <a:chExt cx="3718940" cy="1391484"/>
            </a:xfrm>
          </p:grpSpPr>
          <p:sp>
            <p:nvSpPr>
              <p:cNvPr id="36" name="Rectangle 35">
                <a:extLst>
                  <a:ext uri="{FF2B5EF4-FFF2-40B4-BE49-F238E27FC236}">
                    <a16:creationId xmlns:a16="http://schemas.microsoft.com/office/drawing/2014/main" id="{3CD687BB-4A9A-45DD-A138-7493B47B8D53}"/>
                  </a:ext>
                </a:extLst>
              </p:cNvPr>
              <p:cNvSpPr/>
              <p:nvPr/>
            </p:nvSpPr>
            <p:spPr>
              <a:xfrm>
                <a:off x="998030" y="5920740"/>
                <a:ext cx="3718940" cy="689826"/>
              </a:xfrm>
              <a:prstGeom prst="rect">
                <a:avLst/>
              </a:prstGeom>
            </p:spPr>
            <p:txBody>
              <a:bodyPr wrap="square">
                <a:spAutoFit/>
              </a:bodyPr>
              <a:lstStyle/>
              <a:p>
                <a:pPr algn="ctr"/>
                <a:r>
                  <a:rPr lang="en-US" sz="2448">
                    <a:latin typeface="+mj-lt"/>
                  </a:rPr>
                  <a:t>hearing</a:t>
                </a:r>
              </a:p>
            </p:txBody>
          </p:sp>
          <p:sp>
            <p:nvSpPr>
              <p:cNvPr id="37" name="Rectangle 36">
                <a:extLst>
                  <a:ext uri="{FF2B5EF4-FFF2-40B4-BE49-F238E27FC236}">
                    <a16:creationId xmlns:a16="http://schemas.microsoft.com/office/drawing/2014/main" id="{82196C56-A06B-4261-A431-86D21973A325}"/>
                  </a:ext>
                </a:extLst>
              </p:cNvPr>
              <p:cNvSpPr/>
              <p:nvPr/>
            </p:nvSpPr>
            <p:spPr>
              <a:xfrm>
                <a:off x="1201588" y="6560820"/>
                <a:ext cx="3311824" cy="751404"/>
              </a:xfrm>
              <a:prstGeom prst="rect">
                <a:avLst/>
              </a:prstGeom>
            </p:spPr>
            <p:txBody>
              <a:bodyPr wrap="square">
                <a:spAutoFit/>
              </a:bodyPr>
              <a:lstStyle/>
              <a:p>
                <a:pPr algn="ctr"/>
                <a:r>
                  <a:rPr lang="en-US" sz="1360" dirty="0"/>
                  <a:t>Make your device easier to hear or use without sound</a:t>
                </a:r>
              </a:p>
            </p:txBody>
          </p:sp>
        </p:grpSp>
      </p:grpSp>
      <p:grpSp>
        <p:nvGrpSpPr>
          <p:cNvPr id="6" name="Group 5" title="cognition">
            <a:extLst>
              <a:ext uri="{FF2B5EF4-FFF2-40B4-BE49-F238E27FC236}">
                <a16:creationId xmlns:a16="http://schemas.microsoft.com/office/drawing/2014/main" id="{DC463B23-55E3-41DB-A631-7E99610F1B77}"/>
              </a:ext>
            </a:extLst>
          </p:cNvPr>
          <p:cNvGrpSpPr/>
          <p:nvPr/>
        </p:nvGrpSpPr>
        <p:grpSpPr>
          <a:xfrm>
            <a:off x="9038414" y="1965946"/>
            <a:ext cx="2528650" cy="3801458"/>
            <a:chOff x="9038414" y="1965946"/>
            <a:chExt cx="2528650" cy="3801458"/>
          </a:xfrm>
        </p:grpSpPr>
        <p:sp>
          <p:nvSpPr>
            <p:cNvPr id="28" name="Oval 27" title="A child reading a book on a computer">
              <a:extLst>
                <a:ext uri="{FF2B5EF4-FFF2-40B4-BE49-F238E27FC236}">
                  <a16:creationId xmlns:a16="http://schemas.microsoft.com/office/drawing/2014/main" id="{C2AAB1E9-88CB-4297-BFE0-3C3D5C996B2A}"/>
                </a:ext>
              </a:extLst>
            </p:cNvPr>
            <p:cNvSpPr/>
            <p:nvPr/>
          </p:nvSpPr>
          <p:spPr>
            <a:xfrm>
              <a:off x="9051273" y="1965946"/>
              <a:ext cx="2502932" cy="2502932"/>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31087" rIns="62174" bIns="31087" numCol="1" spcCol="0" rtlCol="0" fromWordArt="0" anchor="ctr" anchorCtr="0" forceAA="0" compatLnSpc="1">
              <a:prstTxWarp prst="textNoShape">
                <a:avLst/>
              </a:prstTxWarp>
              <a:noAutofit/>
            </a:bodyPr>
            <a:lstStyle/>
            <a:p>
              <a:pPr algn="ctr"/>
              <a:endParaRPr lang="uk-UA" sz="1904">
                <a:solidFill>
                  <a:schemeClr val="tx1"/>
                </a:solidFill>
              </a:endParaRPr>
            </a:p>
          </p:txBody>
        </p:sp>
        <p:sp>
          <p:nvSpPr>
            <p:cNvPr id="44" name="Rectangle 43">
              <a:extLst>
                <a:ext uri="{FF2B5EF4-FFF2-40B4-BE49-F238E27FC236}">
                  <a16:creationId xmlns:a16="http://schemas.microsoft.com/office/drawing/2014/main" id="{193F9E46-8FD3-4357-A2F7-438753665F29}"/>
                </a:ext>
              </a:extLst>
            </p:cNvPr>
            <p:cNvSpPr/>
            <p:nvPr/>
          </p:nvSpPr>
          <p:spPr>
            <a:xfrm>
              <a:off x="9038414" y="4611992"/>
              <a:ext cx="2528650" cy="469039"/>
            </a:xfrm>
            <a:prstGeom prst="rect">
              <a:avLst/>
            </a:prstGeom>
          </p:spPr>
          <p:txBody>
            <a:bodyPr wrap="square">
              <a:spAutoFit/>
            </a:bodyPr>
            <a:lstStyle/>
            <a:p>
              <a:pPr algn="ctr"/>
              <a:r>
                <a:rPr lang="en-US" sz="2448">
                  <a:latin typeface="+mj-lt"/>
                </a:rPr>
                <a:t>cognition</a:t>
              </a:r>
            </a:p>
          </p:txBody>
        </p:sp>
        <p:sp>
          <p:nvSpPr>
            <p:cNvPr id="45" name="Rectangle 44">
              <a:extLst>
                <a:ext uri="{FF2B5EF4-FFF2-40B4-BE49-F238E27FC236}">
                  <a16:creationId xmlns:a16="http://schemas.microsoft.com/office/drawing/2014/main" id="{1EFC54EF-C414-4744-B387-8DD23F3048D8}"/>
                </a:ext>
              </a:extLst>
            </p:cNvPr>
            <p:cNvSpPr/>
            <p:nvPr/>
          </p:nvSpPr>
          <p:spPr>
            <a:xfrm>
              <a:off x="9176821" y="5047207"/>
              <a:ext cx="2251836" cy="720197"/>
            </a:xfrm>
            <a:prstGeom prst="rect">
              <a:avLst/>
            </a:prstGeom>
          </p:spPr>
          <p:txBody>
            <a:bodyPr wrap="square">
              <a:spAutoFit/>
            </a:bodyPr>
            <a:lstStyle/>
            <a:p>
              <a:pPr algn="ctr"/>
              <a:r>
                <a:rPr lang="en-US" sz="1360" dirty="0"/>
                <a:t>Make it easier to focus and get things done with Windows</a:t>
              </a:r>
            </a:p>
          </p:txBody>
        </p:sp>
      </p:grpSp>
      <p:grpSp>
        <p:nvGrpSpPr>
          <p:cNvPr id="5" name="Group 4" title="physical">
            <a:extLst>
              <a:ext uri="{FF2B5EF4-FFF2-40B4-BE49-F238E27FC236}">
                <a16:creationId xmlns:a16="http://schemas.microsoft.com/office/drawing/2014/main" id="{99440858-73AD-456C-8F3A-959A47E8E12D}"/>
              </a:ext>
            </a:extLst>
          </p:cNvPr>
          <p:cNvGrpSpPr/>
          <p:nvPr/>
        </p:nvGrpSpPr>
        <p:grpSpPr>
          <a:xfrm>
            <a:off x="6286830" y="1965946"/>
            <a:ext cx="2536689" cy="3801458"/>
            <a:chOff x="6286830" y="1965946"/>
            <a:chExt cx="2536689" cy="3801458"/>
          </a:xfrm>
        </p:grpSpPr>
        <p:grpSp>
          <p:nvGrpSpPr>
            <p:cNvPr id="39" name="Group 38">
              <a:extLst>
                <a:ext uri="{FF2B5EF4-FFF2-40B4-BE49-F238E27FC236}">
                  <a16:creationId xmlns:a16="http://schemas.microsoft.com/office/drawing/2014/main" id="{5C5054AE-5B9E-4DBC-8C1B-48899416B320}"/>
                </a:ext>
              </a:extLst>
            </p:cNvPr>
            <p:cNvGrpSpPr/>
            <p:nvPr/>
          </p:nvGrpSpPr>
          <p:grpSpPr>
            <a:xfrm>
              <a:off x="6286830" y="4611992"/>
              <a:ext cx="2528650" cy="1155412"/>
              <a:chOff x="998030" y="5920740"/>
              <a:chExt cx="3718940" cy="1699289"/>
            </a:xfrm>
          </p:grpSpPr>
          <p:sp>
            <p:nvSpPr>
              <p:cNvPr id="40" name="Rectangle 39" descr="&quot;&quot;">
                <a:extLst>
                  <a:ext uri="{FF2B5EF4-FFF2-40B4-BE49-F238E27FC236}">
                    <a16:creationId xmlns:a16="http://schemas.microsoft.com/office/drawing/2014/main" id="{72F2E3D9-BCF4-4CAE-A1F7-ECE38D31DE5A}"/>
                  </a:ext>
                </a:extLst>
              </p:cNvPr>
              <p:cNvSpPr/>
              <p:nvPr/>
            </p:nvSpPr>
            <p:spPr>
              <a:xfrm>
                <a:off x="998030" y="5920740"/>
                <a:ext cx="3718940" cy="689826"/>
              </a:xfrm>
              <a:prstGeom prst="rect">
                <a:avLst/>
              </a:prstGeom>
            </p:spPr>
            <p:txBody>
              <a:bodyPr wrap="square">
                <a:spAutoFit/>
              </a:bodyPr>
              <a:lstStyle/>
              <a:p>
                <a:pPr algn="ctr"/>
                <a:r>
                  <a:rPr lang="en-US" sz="2448">
                    <a:latin typeface="+mj-lt"/>
                  </a:rPr>
                  <a:t>physical</a:t>
                </a:r>
              </a:p>
            </p:txBody>
          </p:sp>
          <p:sp>
            <p:nvSpPr>
              <p:cNvPr id="42" name="Rectangle 41">
                <a:extLst>
                  <a:ext uri="{FF2B5EF4-FFF2-40B4-BE49-F238E27FC236}">
                    <a16:creationId xmlns:a16="http://schemas.microsoft.com/office/drawing/2014/main" id="{A1F24622-4983-4CF6-B015-9DC7B39F3E04}"/>
                  </a:ext>
                </a:extLst>
              </p:cNvPr>
              <p:cNvSpPr/>
              <p:nvPr/>
            </p:nvSpPr>
            <p:spPr>
              <a:xfrm>
                <a:off x="1201588" y="6560820"/>
                <a:ext cx="3311824" cy="1059209"/>
              </a:xfrm>
              <a:prstGeom prst="rect">
                <a:avLst/>
              </a:prstGeom>
            </p:spPr>
            <p:txBody>
              <a:bodyPr wrap="square">
                <a:spAutoFit/>
              </a:bodyPr>
              <a:lstStyle/>
              <a:p>
                <a:pPr algn="ctr"/>
                <a:r>
                  <a:rPr lang="en-US" sz="1360" dirty="0"/>
                  <a:t>Make your device easier to use of you have limited reach or strength</a:t>
                </a:r>
              </a:p>
            </p:txBody>
          </p:sp>
        </p:grpSp>
        <p:pic>
          <p:nvPicPr>
            <p:cNvPr id="18" name="Picture 17" title="A man working on computer">
              <a:extLst>
                <a:ext uri="{FF2B5EF4-FFF2-40B4-BE49-F238E27FC236}">
                  <a16:creationId xmlns:a16="http://schemas.microsoft.com/office/drawing/2014/main" id="{07DA1294-5561-4330-99D5-0F8F0387487C}"/>
                </a:ext>
              </a:extLst>
            </p:cNvPr>
            <p:cNvPicPr>
              <a:picLocks noChangeAspect="1"/>
            </p:cNvPicPr>
            <p:nvPr/>
          </p:nvPicPr>
          <p:blipFill rotWithShape="1">
            <a:blip r:embed="rId6"/>
            <a:srcRect t="27431" b="8893"/>
            <a:stretch/>
          </p:blipFill>
          <p:spPr>
            <a:xfrm>
              <a:off x="6318063" y="1965946"/>
              <a:ext cx="2505456" cy="2505456"/>
            </a:xfrm>
            <a:prstGeom prst="ellipse">
              <a:avLst/>
            </a:prstGeom>
          </p:spPr>
        </p:pic>
      </p:grpSp>
    </p:spTree>
    <p:extLst>
      <p:ext uri="{BB962C8B-B14F-4D97-AF65-F5344CB8AC3E}">
        <p14:creationId xmlns:p14="http://schemas.microsoft.com/office/powerpoint/2010/main" val="12335697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556F-7FED-4EDD-9911-1987F91E4DF0}"/>
              </a:ext>
            </a:extLst>
          </p:cNvPr>
          <p:cNvSpPr>
            <a:spLocks noGrp="1"/>
          </p:cNvSpPr>
          <p:nvPr>
            <p:ph type="title"/>
          </p:nvPr>
        </p:nvSpPr>
        <p:spPr>
          <a:xfrm>
            <a:off x="272273" y="280106"/>
            <a:ext cx="11123735" cy="878452"/>
          </a:xfrm>
        </p:spPr>
        <p:txBody>
          <a:bodyPr/>
          <a:lstStyle/>
          <a:p>
            <a:pPr algn="l"/>
            <a:r>
              <a:rPr lang="en-US" dirty="0">
                <a:solidFill>
                  <a:schemeClr val="tx1"/>
                </a:solidFill>
              </a:rPr>
              <a:t>Windows Hello</a:t>
            </a:r>
          </a:p>
        </p:txBody>
      </p:sp>
      <p:sp>
        <p:nvSpPr>
          <p:cNvPr id="3" name="Text Placeholder 2">
            <a:extLst>
              <a:ext uri="{FF2B5EF4-FFF2-40B4-BE49-F238E27FC236}">
                <a16:creationId xmlns:a16="http://schemas.microsoft.com/office/drawing/2014/main" id="{087268CC-5918-429F-8357-86B4695AE510}"/>
              </a:ext>
            </a:extLst>
          </p:cNvPr>
          <p:cNvSpPr>
            <a:spLocks noGrp="1"/>
          </p:cNvSpPr>
          <p:nvPr>
            <p:ph type="body" sz="quarter" idx="10"/>
          </p:nvPr>
        </p:nvSpPr>
        <p:spPr>
          <a:xfrm>
            <a:off x="4739685" y="496237"/>
            <a:ext cx="6831631" cy="878452"/>
          </a:xfrm>
        </p:spPr>
        <p:txBody>
          <a:bodyPr>
            <a:normAutofit fontScale="85000" lnSpcReduction="10000"/>
          </a:bodyPr>
          <a:lstStyle/>
          <a:p>
            <a:pPr marL="0" indent="0">
              <a:buNone/>
            </a:pPr>
            <a:r>
              <a:rPr lang="en-US" dirty="0">
                <a:solidFill>
                  <a:schemeClr val="tx1"/>
                </a:solidFill>
              </a:rPr>
              <a:t>Have Windows do the work for you</a:t>
            </a:r>
          </a:p>
        </p:txBody>
      </p:sp>
      <p:pic>
        <p:nvPicPr>
          <p:cNvPr id="7" name="Picture 6" title="Windows Hello">
            <a:extLst>
              <a:ext uri="{FF2B5EF4-FFF2-40B4-BE49-F238E27FC236}">
                <a16:creationId xmlns:a16="http://schemas.microsoft.com/office/drawing/2014/main" id="{4F86E44D-6E21-4B6F-A00F-882092C91C54}"/>
              </a:ext>
            </a:extLst>
          </p:cNvPr>
          <p:cNvPicPr>
            <a:picLocks noChangeAspect="1"/>
          </p:cNvPicPr>
          <p:nvPr/>
        </p:nvPicPr>
        <p:blipFill rotWithShape="1">
          <a:blip r:embed="rId3"/>
          <a:srcRect b="18372"/>
          <a:stretch/>
        </p:blipFill>
        <p:spPr>
          <a:xfrm>
            <a:off x="593008" y="1828800"/>
            <a:ext cx="11250457" cy="5165725"/>
          </a:xfrm>
          <a:prstGeom prst="rect">
            <a:avLst/>
          </a:prstGeom>
        </p:spPr>
      </p:pic>
    </p:spTree>
    <p:extLst>
      <p:ext uri="{BB962C8B-B14F-4D97-AF65-F5344CB8AC3E}">
        <p14:creationId xmlns:p14="http://schemas.microsoft.com/office/powerpoint/2010/main" val="31682055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556F-7FED-4EDD-9911-1987F91E4DF0}"/>
              </a:ext>
            </a:extLst>
          </p:cNvPr>
          <p:cNvSpPr>
            <a:spLocks noGrp="1"/>
          </p:cNvSpPr>
          <p:nvPr>
            <p:ph type="title"/>
          </p:nvPr>
        </p:nvSpPr>
        <p:spPr>
          <a:xfrm>
            <a:off x="272273" y="280106"/>
            <a:ext cx="11123735" cy="878452"/>
          </a:xfrm>
        </p:spPr>
        <p:txBody>
          <a:bodyPr/>
          <a:lstStyle/>
          <a:p>
            <a:pPr algn="l"/>
            <a:r>
              <a:rPr lang="en-US" dirty="0">
                <a:solidFill>
                  <a:schemeClr val="tx1"/>
                </a:solidFill>
              </a:rPr>
              <a:t>Cortana</a:t>
            </a:r>
          </a:p>
        </p:txBody>
      </p:sp>
      <p:sp>
        <p:nvSpPr>
          <p:cNvPr id="3" name="Text Placeholder 2">
            <a:extLst>
              <a:ext uri="{FF2B5EF4-FFF2-40B4-BE49-F238E27FC236}">
                <a16:creationId xmlns:a16="http://schemas.microsoft.com/office/drawing/2014/main" id="{087268CC-5918-429F-8357-86B4695AE510}"/>
              </a:ext>
            </a:extLst>
          </p:cNvPr>
          <p:cNvSpPr>
            <a:spLocks noGrp="1"/>
          </p:cNvSpPr>
          <p:nvPr>
            <p:ph type="body" sz="quarter" idx="10"/>
          </p:nvPr>
        </p:nvSpPr>
        <p:spPr>
          <a:xfrm>
            <a:off x="5187142" y="585244"/>
            <a:ext cx="6208866" cy="1243556"/>
          </a:xfrm>
        </p:spPr>
        <p:txBody>
          <a:bodyPr>
            <a:normAutofit fontScale="77500" lnSpcReduction="20000"/>
          </a:bodyPr>
          <a:lstStyle/>
          <a:p>
            <a:pPr marL="0" indent="0">
              <a:buNone/>
            </a:pPr>
            <a:r>
              <a:rPr lang="en-US" dirty="0">
                <a:solidFill>
                  <a:schemeClr val="tx1"/>
                </a:solidFill>
              </a:rPr>
              <a:t>Delegate common tasks to, and get help from, to your digital assistant</a:t>
            </a:r>
          </a:p>
        </p:txBody>
      </p:sp>
      <p:pic>
        <p:nvPicPr>
          <p:cNvPr id="6" name="Picture 5" title="Cortana Notification">
            <a:extLst>
              <a:ext uri="{FF2B5EF4-FFF2-40B4-BE49-F238E27FC236}">
                <a16:creationId xmlns:a16="http://schemas.microsoft.com/office/drawing/2014/main" id="{7BCBB222-FEF2-463A-A797-7EB7F63C863C}"/>
              </a:ext>
            </a:extLst>
          </p:cNvPr>
          <p:cNvPicPr>
            <a:picLocks noChangeAspect="1"/>
          </p:cNvPicPr>
          <p:nvPr/>
        </p:nvPicPr>
        <p:blipFill rotWithShape="1">
          <a:blip r:embed="rId3"/>
          <a:srcRect t="22245"/>
          <a:stretch/>
        </p:blipFill>
        <p:spPr>
          <a:xfrm>
            <a:off x="4565682" y="2255182"/>
            <a:ext cx="7120082" cy="4154099"/>
          </a:xfrm>
          <a:prstGeom prst="rect">
            <a:avLst/>
          </a:prstGeom>
        </p:spPr>
      </p:pic>
      <p:pic>
        <p:nvPicPr>
          <p:cNvPr id="4" name="Picture 3" title="Cortana Search">
            <a:extLst>
              <a:ext uri="{FF2B5EF4-FFF2-40B4-BE49-F238E27FC236}">
                <a16:creationId xmlns:a16="http://schemas.microsoft.com/office/drawing/2014/main" id="{5F4A1E46-65D0-4D77-A6ED-280A6D441170}"/>
              </a:ext>
            </a:extLst>
          </p:cNvPr>
          <p:cNvPicPr>
            <a:picLocks noChangeAspect="1"/>
          </p:cNvPicPr>
          <p:nvPr/>
        </p:nvPicPr>
        <p:blipFill rotWithShape="1">
          <a:blip r:embed="rId4"/>
          <a:srcRect t="24720" r="75673"/>
          <a:stretch/>
        </p:blipFill>
        <p:spPr>
          <a:xfrm>
            <a:off x="750711" y="1280160"/>
            <a:ext cx="3024952" cy="5265477"/>
          </a:xfrm>
          <a:prstGeom prst="rect">
            <a:avLst/>
          </a:prstGeom>
        </p:spPr>
      </p:pic>
    </p:spTree>
    <p:extLst>
      <p:ext uri="{BB962C8B-B14F-4D97-AF65-F5344CB8AC3E}">
        <p14:creationId xmlns:p14="http://schemas.microsoft.com/office/powerpoint/2010/main" val="2161285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556F-7FED-4EDD-9911-1987F91E4DF0}"/>
              </a:ext>
            </a:extLst>
          </p:cNvPr>
          <p:cNvSpPr>
            <a:spLocks noGrp="1"/>
          </p:cNvSpPr>
          <p:nvPr>
            <p:ph type="title"/>
          </p:nvPr>
        </p:nvSpPr>
        <p:spPr>
          <a:xfrm>
            <a:off x="272273" y="280106"/>
            <a:ext cx="11123735" cy="878452"/>
          </a:xfrm>
        </p:spPr>
        <p:txBody>
          <a:bodyPr/>
          <a:lstStyle/>
          <a:p>
            <a:pPr algn="l"/>
            <a:r>
              <a:rPr lang="en-US" dirty="0">
                <a:solidFill>
                  <a:schemeClr val="tx1"/>
                </a:solidFill>
              </a:rPr>
              <a:t>Cortana </a:t>
            </a:r>
          </a:p>
        </p:txBody>
      </p:sp>
      <p:sp>
        <p:nvSpPr>
          <p:cNvPr id="3" name="Text Placeholder 2">
            <a:extLst>
              <a:ext uri="{FF2B5EF4-FFF2-40B4-BE49-F238E27FC236}">
                <a16:creationId xmlns:a16="http://schemas.microsoft.com/office/drawing/2014/main" id="{087268CC-5918-429F-8357-86B4695AE510}"/>
              </a:ext>
            </a:extLst>
          </p:cNvPr>
          <p:cNvSpPr>
            <a:spLocks noGrp="1"/>
          </p:cNvSpPr>
          <p:nvPr>
            <p:ph type="body" sz="quarter" idx="10"/>
          </p:nvPr>
        </p:nvSpPr>
        <p:spPr>
          <a:xfrm>
            <a:off x="5187142" y="585244"/>
            <a:ext cx="6208866" cy="1243556"/>
          </a:xfrm>
        </p:spPr>
        <p:txBody>
          <a:bodyPr>
            <a:normAutofit fontScale="77500" lnSpcReduction="20000"/>
          </a:bodyPr>
          <a:lstStyle/>
          <a:p>
            <a:pPr marL="0" indent="0">
              <a:buNone/>
            </a:pPr>
            <a:r>
              <a:rPr lang="en-US" dirty="0">
                <a:solidFill>
                  <a:schemeClr val="tx1"/>
                </a:solidFill>
              </a:rPr>
              <a:t>Delegate common tasks to, and get help from, to your digital assistant</a:t>
            </a:r>
          </a:p>
        </p:txBody>
      </p:sp>
      <p:pic>
        <p:nvPicPr>
          <p:cNvPr id="5" name="Picture 4" title="Edge with Cortana Integration">
            <a:extLst>
              <a:ext uri="{FF2B5EF4-FFF2-40B4-BE49-F238E27FC236}">
                <a16:creationId xmlns:a16="http://schemas.microsoft.com/office/drawing/2014/main" id="{48D612E6-6AFA-4D27-892F-EFF91AE5AB00}"/>
              </a:ext>
            </a:extLst>
          </p:cNvPr>
          <p:cNvPicPr>
            <a:picLocks noChangeAspect="1"/>
          </p:cNvPicPr>
          <p:nvPr/>
        </p:nvPicPr>
        <p:blipFill rotWithShape="1">
          <a:blip r:embed="rId3"/>
          <a:srcRect b="26146"/>
          <a:stretch/>
        </p:blipFill>
        <p:spPr>
          <a:xfrm>
            <a:off x="744261" y="1828800"/>
            <a:ext cx="10947952" cy="5165725"/>
          </a:xfrm>
          <a:prstGeom prst="rect">
            <a:avLst/>
          </a:prstGeom>
        </p:spPr>
      </p:pic>
    </p:spTree>
    <p:extLst>
      <p:ext uri="{BB962C8B-B14F-4D97-AF65-F5344CB8AC3E}">
        <p14:creationId xmlns:p14="http://schemas.microsoft.com/office/powerpoint/2010/main" val="37544509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556F-7FED-4EDD-9911-1987F91E4DF0}"/>
              </a:ext>
            </a:extLst>
          </p:cNvPr>
          <p:cNvSpPr>
            <a:spLocks noGrp="1"/>
          </p:cNvSpPr>
          <p:nvPr>
            <p:ph type="title"/>
          </p:nvPr>
        </p:nvSpPr>
        <p:spPr>
          <a:xfrm>
            <a:off x="272273" y="280106"/>
            <a:ext cx="11123735" cy="878452"/>
          </a:xfrm>
        </p:spPr>
        <p:txBody>
          <a:bodyPr/>
          <a:lstStyle/>
          <a:p>
            <a:pPr algn="l"/>
            <a:r>
              <a:rPr lang="en-US">
                <a:solidFill>
                  <a:schemeClr val="tx1"/>
                </a:solidFill>
              </a:rPr>
              <a:t>Ease of Access</a:t>
            </a:r>
          </a:p>
        </p:txBody>
      </p:sp>
      <p:sp>
        <p:nvSpPr>
          <p:cNvPr id="3" name="Text Placeholder 2">
            <a:extLst>
              <a:ext uri="{FF2B5EF4-FFF2-40B4-BE49-F238E27FC236}">
                <a16:creationId xmlns:a16="http://schemas.microsoft.com/office/drawing/2014/main" id="{087268CC-5918-429F-8357-86B4695AE510}"/>
              </a:ext>
            </a:extLst>
          </p:cNvPr>
          <p:cNvSpPr>
            <a:spLocks noGrp="1"/>
          </p:cNvSpPr>
          <p:nvPr>
            <p:ph type="body" sz="quarter" idx="10"/>
          </p:nvPr>
        </p:nvSpPr>
        <p:spPr>
          <a:xfrm>
            <a:off x="272273" y="1212850"/>
            <a:ext cx="5192712" cy="849463"/>
          </a:xfrm>
        </p:spPr>
        <p:txBody>
          <a:bodyPr>
            <a:normAutofit fontScale="77500" lnSpcReduction="20000"/>
          </a:bodyPr>
          <a:lstStyle/>
          <a:p>
            <a:pPr marL="0" indent="0">
              <a:buNone/>
            </a:pPr>
            <a:r>
              <a:rPr lang="en-US">
                <a:solidFill>
                  <a:schemeClr val="tx1"/>
                </a:solidFill>
              </a:rPr>
              <a:t>Make accessibility easier to discover, learn and use</a:t>
            </a:r>
          </a:p>
        </p:txBody>
      </p:sp>
      <p:sp>
        <p:nvSpPr>
          <p:cNvPr id="12" name="TextBox 11">
            <a:extLst>
              <a:ext uri="{FF2B5EF4-FFF2-40B4-BE49-F238E27FC236}">
                <a16:creationId xmlns:a16="http://schemas.microsoft.com/office/drawing/2014/main" id="{474B143A-C527-406F-8450-2C3B608EC3B3}"/>
              </a:ext>
            </a:extLst>
          </p:cNvPr>
          <p:cNvSpPr txBox="1"/>
          <p:nvPr/>
        </p:nvSpPr>
        <p:spPr>
          <a:xfrm>
            <a:off x="272273" y="3171547"/>
            <a:ext cx="5801443" cy="960263"/>
          </a:xfrm>
          <a:prstGeom prst="rect">
            <a:avLst/>
          </a:prstGeom>
          <a:noFill/>
        </p:spPr>
        <p:txBody>
          <a:bodyPr wrap="square" lIns="182880" tIns="146304" rIns="182880" bIns="146304" rtlCol="0">
            <a:spAutoFit/>
          </a:bodyPr>
          <a:lstStyle/>
          <a:p>
            <a:pPr>
              <a:lnSpc>
                <a:spcPct val="90000"/>
              </a:lnSpc>
              <a:spcAft>
                <a:spcPts val="600"/>
              </a:spcAft>
            </a:pPr>
            <a:r>
              <a:rPr lang="en-US" sz="2400" i="1" dirty="0"/>
              <a:t>Spotlight: New Ease of Access Settings - </a:t>
            </a:r>
            <a:r>
              <a:rPr lang="en-US" sz="2400" i="1" dirty="0">
                <a:solidFill>
                  <a:srgbClr val="FFC000"/>
                </a:solidFill>
              </a:rPr>
              <a:t>Coming Soon!</a:t>
            </a:r>
          </a:p>
        </p:txBody>
      </p:sp>
      <p:pic>
        <p:nvPicPr>
          <p:cNvPr id="16" name="Picture 15" title="Ease of Access Settings">
            <a:extLst>
              <a:ext uri="{FF2B5EF4-FFF2-40B4-BE49-F238E27FC236}">
                <a16:creationId xmlns:a16="http://schemas.microsoft.com/office/drawing/2014/main" id="{54EB4E52-7533-451C-B775-8D0627B2AEF4}"/>
              </a:ext>
            </a:extLst>
          </p:cNvPr>
          <p:cNvPicPr>
            <a:picLocks noChangeAspect="1"/>
          </p:cNvPicPr>
          <p:nvPr/>
        </p:nvPicPr>
        <p:blipFill rotWithShape="1">
          <a:blip r:embed="rId3"/>
          <a:srcRect r="61771" b="21481"/>
          <a:stretch/>
        </p:blipFill>
        <p:spPr>
          <a:xfrm>
            <a:off x="6063686" y="-3388"/>
            <a:ext cx="6372789" cy="6997913"/>
          </a:xfrm>
          <a:prstGeom prst="rect">
            <a:avLst/>
          </a:prstGeom>
        </p:spPr>
      </p:pic>
    </p:spTree>
    <p:extLst>
      <p:ext uri="{BB962C8B-B14F-4D97-AF65-F5344CB8AC3E}">
        <p14:creationId xmlns:p14="http://schemas.microsoft.com/office/powerpoint/2010/main" val="5006451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556F-7FED-4EDD-9911-1987F91E4DF0}"/>
              </a:ext>
            </a:extLst>
          </p:cNvPr>
          <p:cNvSpPr>
            <a:spLocks noGrp="1"/>
          </p:cNvSpPr>
          <p:nvPr>
            <p:ph type="title"/>
          </p:nvPr>
        </p:nvSpPr>
        <p:spPr>
          <a:xfrm>
            <a:off x="272273" y="280106"/>
            <a:ext cx="11123735" cy="878452"/>
          </a:xfrm>
        </p:spPr>
        <p:txBody>
          <a:bodyPr/>
          <a:lstStyle/>
          <a:p>
            <a:pPr algn="l"/>
            <a:r>
              <a:rPr lang="en-US">
                <a:solidFill>
                  <a:schemeClr val="tx1"/>
                </a:solidFill>
              </a:rPr>
              <a:t>Vision</a:t>
            </a:r>
          </a:p>
        </p:txBody>
      </p:sp>
      <p:sp>
        <p:nvSpPr>
          <p:cNvPr id="3" name="Text Placeholder 2">
            <a:extLst>
              <a:ext uri="{FF2B5EF4-FFF2-40B4-BE49-F238E27FC236}">
                <a16:creationId xmlns:a16="http://schemas.microsoft.com/office/drawing/2014/main" id="{087268CC-5918-429F-8357-86B4695AE510}"/>
              </a:ext>
            </a:extLst>
          </p:cNvPr>
          <p:cNvSpPr>
            <a:spLocks noGrp="1"/>
          </p:cNvSpPr>
          <p:nvPr>
            <p:ph type="body" sz="quarter" idx="10"/>
          </p:nvPr>
        </p:nvSpPr>
        <p:spPr>
          <a:xfrm>
            <a:off x="272273" y="1212850"/>
            <a:ext cx="11887200" cy="1415772"/>
          </a:xfrm>
        </p:spPr>
        <p:txBody>
          <a:bodyPr>
            <a:normAutofit/>
          </a:bodyPr>
          <a:lstStyle/>
          <a:p>
            <a:r>
              <a:rPr lang="en-US">
                <a:solidFill>
                  <a:schemeClr val="tx1"/>
                </a:solidFill>
              </a:rPr>
              <a:t>Make your device easier to see or</a:t>
            </a:r>
            <a:br>
              <a:rPr lang="en-US">
                <a:solidFill>
                  <a:schemeClr val="tx1"/>
                </a:solidFill>
              </a:rPr>
            </a:br>
            <a:r>
              <a:rPr lang="en-US">
                <a:solidFill>
                  <a:schemeClr val="tx1"/>
                </a:solidFill>
              </a:rPr>
              <a:t>use with or without a screen</a:t>
            </a:r>
          </a:p>
        </p:txBody>
      </p:sp>
      <p:sp>
        <p:nvSpPr>
          <p:cNvPr id="4" name="Oval 3" title="A person with a cane using a  laptop">
            <a:extLst>
              <a:ext uri="{FF2B5EF4-FFF2-40B4-BE49-F238E27FC236}">
                <a16:creationId xmlns:a16="http://schemas.microsoft.com/office/drawing/2014/main" id="{CF125546-8093-4C87-8DD3-9FB14F2E31DD}"/>
              </a:ext>
            </a:extLst>
          </p:cNvPr>
          <p:cNvSpPr/>
          <p:nvPr/>
        </p:nvSpPr>
        <p:spPr>
          <a:xfrm>
            <a:off x="9470390" y="295274"/>
            <a:ext cx="2333348" cy="233334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31087" rIns="62174" bIns="31087" numCol="1" spcCol="0" rtlCol="0" fromWordArt="0" anchor="ctr" anchorCtr="0" forceAA="0" compatLnSpc="1">
            <a:prstTxWarp prst="textNoShape">
              <a:avLst/>
            </a:prstTxWarp>
            <a:noAutofit/>
          </a:bodyPr>
          <a:lstStyle/>
          <a:p>
            <a:pPr algn="ctr"/>
            <a:endParaRPr lang="uk-UA" sz="1904">
              <a:solidFill>
                <a:schemeClr val="tx1"/>
              </a:solidFill>
            </a:endParaRPr>
          </a:p>
        </p:txBody>
      </p:sp>
      <p:sp>
        <p:nvSpPr>
          <p:cNvPr id="12" name="TextBox 11">
            <a:extLst>
              <a:ext uri="{FF2B5EF4-FFF2-40B4-BE49-F238E27FC236}">
                <a16:creationId xmlns:a16="http://schemas.microsoft.com/office/drawing/2014/main" id="{474B143A-C527-406F-8450-2C3B608EC3B3}"/>
              </a:ext>
            </a:extLst>
          </p:cNvPr>
          <p:cNvSpPr txBox="1"/>
          <p:nvPr/>
        </p:nvSpPr>
        <p:spPr>
          <a:xfrm>
            <a:off x="272273" y="2429120"/>
            <a:ext cx="5801443" cy="960263"/>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Spotlight: Narrator Image Descriptions – </a:t>
            </a:r>
            <a:r>
              <a:rPr lang="en-US" sz="2400" i="1" dirty="0">
                <a:solidFill>
                  <a:srgbClr val="00B050"/>
                </a:solidFill>
              </a:rPr>
              <a:t>Recently Added!</a:t>
            </a:r>
          </a:p>
        </p:txBody>
      </p:sp>
      <p:sp>
        <p:nvSpPr>
          <p:cNvPr id="6" name="Speech Bubble: Rectangle with Corners Rounded 5">
            <a:extLst>
              <a:ext uri="{FF2B5EF4-FFF2-40B4-BE49-F238E27FC236}">
                <a16:creationId xmlns:a16="http://schemas.microsoft.com/office/drawing/2014/main" id="{2AA6D6A2-0866-4F54-A634-FF5B0237C7D4}"/>
              </a:ext>
            </a:extLst>
          </p:cNvPr>
          <p:cNvSpPr/>
          <p:nvPr/>
        </p:nvSpPr>
        <p:spPr>
          <a:xfrm>
            <a:off x="6606637" y="2909251"/>
            <a:ext cx="4270627" cy="2745426"/>
          </a:xfrm>
          <a:prstGeom prst="wedgeRoundRectCallout">
            <a:avLst>
              <a:gd name="adj1" fmla="val -38907"/>
              <a:gd name="adj2" fmla="val 788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“Image of Kanye West with text that reads I’m thankful for myself for being myself”</a:t>
            </a:r>
          </a:p>
        </p:txBody>
      </p:sp>
      <p:pic>
        <p:nvPicPr>
          <p:cNvPr id="7" name="Picture 6" descr="Meme of Kanye West with text">
            <a:extLst>
              <a:ext uri="{FF2B5EF4-FFF2-40B4-BE49-F238E27FC236}">
                <a16:creationId xmlns:a16="http://schemas.microsoft.com/office/drawing/2014/main" id="{0FF2F3DE-3D39-4BAF-881D-A0A8F39E9126}"/>
              </a:ext>
            </a:extLst>
          </p:cNvPr>
          <p:cNvPicPr>
            <a:picLocks noChangeAspect="1"/>
          </p:cNvPicPr>
          <p:nvPr/>
        </p:nvPicPr>
        <p:blipFill>
          <a:blip r:embed="rId4"/>
          <a:stretch>
            <a:fillRect/>
          </a:stretch>
        </p:blipFill>
        <p:spPr>
          <a:xfrm>
            <a:off x="1821636" y="3605142"/>
            <a:ext cx="4471103" cy="2682662"/>
          </a:xfrm>
          <a:prstGeom prst="rect">
            <a:avLst/>
          </a:prstGeom>
          <a:ln w="76200">
            <a:solidFill>
              <a:schemeClr val="accent1"/>
            </a:solidFill>
          </a:ln>
        </p:spPr>
      </p:pic>
    </p:spTree>
    <p:extLst>
      <p:ext uri="{BB962C8B-B14F-4D97-AF65-F5344CB8AC3E}">
        <p14:creationId xmlns:p14="http://schemas.microsoft.com/office/powerpoint/2010/main" val="22620246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556F-7FED-4EDD-9911-1987F91E4DF0}"/>
              </a:ext>
            </a:extLst>
          </p:cNvPr>
          <p:cNvSpPr>
            <a:spLocks noGrp="1"/>
          </p:cNvSpPr>
          <p:nvPr>
            <p:ph type="title"/>
          </p:nvPr>
        </p:nvSpPr>
        <p:spPr>
          <a:xfrm>
            <a:off x="272273" y="280106"/>
            <a:ext cx="11123735" cy="878452"/>
          </a:xfrm>
        </p:spPr>
        <p:txBody>
          <a:bodyPr/>
          <a:lstStyle/>
          <a:p>
            <a:pPr algn="l"/>
            <a:r>
              <a:rPr lang="en-US" dirty="0">
                <a:solidFill>
                  <a:schemeClr val="tx1"/>
                </a:solidFill>
              </a:rPr>
              <a:t>Vision </a:t>
            </a:r>
          </a:p>
        </p:txBody>
      </p:sp>
      <p:sp>
        <p:nvSpPr>
          <p:cNvPr id="3" name="Text Placeholder 2">
            <a:extLst>
              <a:ext uri="{FF2B5EF4-FFF2-40B4-BE49-F238E27FC236}">
                <a16:creationId xmlns:a16="http://schemas.microsoft.com/office/drawing/2014/main" id="{087268CC-5918-429F-8357-86B4695AE510}"/>
              </a:ext>
            </a:extLst>
          </p:cNvPr>
          <p:cNvSpPr>
            <a:spLocks noGrp="1"/>
          </p:cNvSpPr>
          <p:nvPr>
            <p:ph type="body" sz="quarter" idx="10"/>
          </p:nvPr>
        </p:nvSpPr>
        <p:spPr>
          <a:xfrm>
            <a:off x="272273" y="1212850"/>
            <a:ext cx="11887200" cy="1415772"/>
          </a:xfrm>
        </p:spPr>
        <p:txBody>
          <a:bodyPr>
            <a:normAutofit/>
          </a:bodyPr>
          <a:lstStyle/>
          <a:p>
            <a:r>
              <a:rPr lang="en-US">
                <a:solidFill>
                  <a:schemeClr val="tx1"/>
                </a:solidFill>
              </a:rPr>
              <a:t>Make your device easier to see or</a:t>
            </a:r>
            <a:br>
              <a:rPr lang="en-US">
                <a:solidFill>
                  <a:schemeClr val="tx1"/>
                </a:solidFill>
              </a:rPr>
            </a:br>
            <a:r>
              <a:rPr lang="en-US">
                <a:solidFill>
                  <a:schemeClr val="tx1"/>
                </a:solidFill>
              </a:rPr>
              <a:t>use with or without a screen</a:t>
            </a:r>
          </a:p>
        </p:txBody>
      </p:sp>
      <p:sp>
        <p:nvSpPr>
          <p:cNvPr id="4" name="Oval 3" title="A person with a cane using a  laptop">
            <a:extLst>
              <a:ext uri="{FF2B5EF4-FFF2-40B4-BE49-F238E27FC236}">
                <a16:creationId xmlns:a16="http://schemas.microsoft.com/office/drawing/2014/main" id="{CF125546-8093-4C87-8DD3-9FB14F2E31DD}"/>
              </a:ext>
            </a:extLst>
          </p:cNvPr>
          <p:cNvSpPr/>
          <p:nvPr/>
        </p:nvSpPr>
        <p:spPr>
          <a:xfrm>
            <a:off x="9470390" y="295274"/>
            <a:ext cx="2333348" cy="233334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31087" rIns="62174" bIns="31087" numCol="1" spcCol="0" rtlCol="0" fromWordArt="0" anchor="ctr" anchorCtr="0" forceAA="0" compatLnSpc="1">
            <a:prstTxWarp prst="textNoShape">
              <a:avLst/>
            </a:prstTxWarp>
            <a:noAutofit/>
          </a:bodyPr>
          <a:lstStyle/>
          <a:p>
            <a:pPr algn="ctr"/>
            <a:endParaRPr lang="uk-UA" sz="1904">
              <a:solidFill>
                <a:schemeClr val="tx1"/>
              </a:solidFill>
            </a:endParaRPr>
          </a:p>
        </p:txBody>
      </p:sp>
      <p:sp>
        <p:nvSpPr>
          <p:cNvPr id="12" name="TextBox 11">
            <a:extLst>
              <a:ext uri="{FF2B5EF4-FFF2-40B4-BE49-F238E27FC236}">
                <a16:creationId xmlns:a16="http://schemas.microsoft.com/office/drawing/2014/main" id="{474B143A-C527-406F-8450-2C3B608EC3B3}"/>
              </a:ext>
            </a:extLst>
          </p:cNvPr>
          <p:cNvSpPr txBox="1"/>
          <p:nvPr/>
        </p:nvSpPr>
        <p:spPr>
          <a:xfrm>
            <a:off x="272273" y="2628622"/>
            <a:ext cx="5801443" cy="627864"/>
          </a:xfrm>
          <a:prstGeom prst="rect">
            <a:avLst/>
          </a:prstGeom>
          <a:noFill/>
        </p:spPr>
        <p:txBody>
          <a:bodyPr wrap="square" lIns="182880" tIns="146304" rIns="182880" bIns="146304" rtlCol="0">
            <a:spAutoFit/>
          </a:bodyPr>
          <a:lstStyle/>
          <a:p>
            <a:pPr>
              <a:lnSpc>
                <a:spcPct val="90000"/>
              </a:lnSpc>
              <a:spcAft>
                <a:spcPts val="600"/>
              </a:spcAft>
            </a:pPr>
            <a:r>
              <a:rPr lang="en-US" sz="2400" i="1">
                <a:gradFill>
                  <a:gsLst>
                    <a:gs pos="2917">
                      <a:schemeClr val="tx1"/>
                    </a:gs>
                    <a:gs pos="30000">
                      <a:schemeClr val="tx1"/>
                    </a:gs>
                  </a:gsLst>
                  <a:lin ang="5400000" scaled="0"/>
                </a:gradFill>
              </a:rPr>
              <a:t>Spotlight: Color Filters – </a:t>
            </a:r>
            <a:r>
              <a:rPr lang="en-US" sz="2400" i="1">
                <a:solidFill>
                  <a:srgbClr val="00B050"/>
                </a:solidFill>
              </a:rPr>
              <a:t>Recently Added!</a:t>
            </a:r>
          </a:p>
        </p:txBody>
      </p:sp>
      <p:pic>
        <p:nvPicPr>
          <p:cNvPr id="5" name="Picture 4" descr="Red and green football teams playing against each other" title="Red and green football teams playing against each other">
            <a:extLst>
              <a:ext uri="{FF2B5EF4-FFF2-40B4-BE49-F238E27FC236}">
                <a16:creationId xmlns:a16="http://schemas.microsoft.com/office/drawing/2014/main" id="{3C27D0E2-31BC-490B-A0EF-F56B5D156307}"/>
              </a:ext>
            </a:extLst>
          </p:cNvPr>
          <p:cNvPicPr>
            <a:picLocks noChangeAspect="1"/>
          </p:cNvPicPr>
          <p:nvPr/>
        </p:nvPicPr>
        <p:blipFill rotWithShape="1">
          <a:blip r:embed="rId4"/>
          <a:srcRect l="44635" t="401" r="10930" b="-401"/>
          <a:stretch/>
        </p:blipFill>
        <p:spPr>
          <a:xfrm>
            <a:off x="426118" y="3497262"/>
            <a:ext cx="2113008" cy="2674898"/>
          </a:xfrm>
          <a:prstGeom prst="rect">
            <a:avLst/>
          </a:prstGeom>
        </p:spPr>
      </p:pic>
      <p:grpSp>
        <p:nvGrpSpPr>
          <p:cNvPr id="21" name="Group 20" title="greyscale filter">
            <a:extLst>
              <a:ext uri="{FF2B5EF4-FFF2-40B4-BE49-F238E27FC236}">
                <a16:creationId xmlns:a16="http://schemas.microsoft.com/office/drawing/2014/main" id="{6797B410-D11C-4CEF-95CF-39891A3B6691}"/>
              </a:ext>
            </a:extLst>
          </p:cNvPr>
          <p:cNvGrpSpPr/>
          <p:nvPr/>
        </p:nvGrpSpPr>
        <p:grpSpPr>
          <a:xfrm>
            <a:off x="2744407" y="3508291"/>
            <a:ext cx="2125015" cy="2663869"/>
            <a:chOff x="2744407" y="3508291"/>
            <a:chExt cx="2125015" cy="2663869"/>
          </a:xfrm>
        </p:grpSpPr>
        <p:pic>
          <p:nvPicPr>
            <p:cNvPr id="15" name="Picture 14" title="Greyscale filter">
              <a:extLst>
                <a:ext uri="{FF2B5EF4-FFF2-40B4-BE49-F238E27FC236}">
                  <a16:creationId xmlns:a16="http://schemas.microsoft.com/office/drawing/2014/main" id="{4D0A78A0-589A-4FA4-AB09-02A77F224DC8}"/>
                </a:ext>
              </a:extLst>
            </p:cNvPr>
            <p:cNvPicPr>
              <a:picLocks noChangeAspect="1"/>
            </p:cNvPicPr>
            <p:nvPr/>
          </p:nvPicPr>
          <p:blipFill rotWithShape="1">
            <a:blip r:embed="rId5"/>
            <a:srcRect l="1188" t="742" r="2024" b="886"/>
            <a:stretch/>
          </p:blipFill>
          <p:spPr>
            <a:xfrm>
              <a:off x="2744407" y="3508291"/>
              <a:ext cx="2125015" cy="2663869"/>
            </a:xfrm>
            <a:prstGeom prst="rect">
              <a:avLst/>
            </a:prstGeom>
          </p:spPr>
        </p:pic>
        <p:sp>
          <p:nvSpPr>
            <p:cNvPr id="20" name="Rectangle 19">
              <a:extLst>
                <a:ext uri="{FF2B5EF4-FFF2-40B4-BE49-F238E27FC236}">
                  <a16:creationId xmlns:a16="http://schemas.microsoft.com/office/drawing/2014/main" id="{26820C5C-3D1E-40A1-9E34-C3CD7AD0E1BA}"/>
                </a:ext>
              </a:extLst>
            </p:cNvPr>
            <p:cNvSpPr/>
            <p:nvPr/>
          </p:nvSpPr>
          <p:spPr>
            <a:xfrm>
              <a:off x="2744407" y="5622587"/>
              <a:ext cx="2125014" cy="40856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Greyscale</a:t>
              </a:r>
            </a:p>
          </p:txBody>
        </p:sp>
      </p:grpSp>
      <p:grpSp>
        <p:nvGrpSpPr>
          <p:cNvPr id="22" name="Group 21" title="deuteranopia filter">
            <a:extLst>
              <a:ext uri="{FF2B5EF4-FFF2-40B4-BE49-F238E27FC236}">
                <a16:creationId xmlns:a16="http://schemas.microsoft.com/office/drawing/2014/main" id="{C27C8756-2E4C-4499-962B-EB364ED689D9}"/>
              </a:ext>
            </a:extLst>
          </p:cNvPr>
          <p:cNvGrpSpPr/>
          <p:nvPr/>
        </p:nvGrpSpPr>
        <p:grpSpPr>
          <a:xfrm>
            <a:off x="5074702" y="3500661"/>
            <a:ext cx="2125014" cy="2676673"/>
            <a:chOff x="5074702" y="3500661"/>
            <a:chExt cx="2125014" cy="2676673"/>
          </a:xfrm>
        </p:grpSpPr>
        <p:pic>
          <p:nvPicPr>
            <p:cNvPr id="7" name="Picture 6" title="Deuteranopia filter">
              <a:extLst>
                <a:ext uri="{FF2B5EF4-FFF2-40B4-BE49-F238E27FC236}">
                  <a16:creationId xmlns:a16="http://schemas.microsoft.com/office/drawing/2014/main" id="{2220C590-9018-4904-94DE-D3553465D213}"/>
                </a:ext>
              </a:extLst>
            </p:cNvPr>
            <p:cNvPicPr>
              <a:picLocks noChangeAspect="1"/>
            </p:cNvPicPr>
            <p:nvPr/>
          </p:nvPicPr>
          <p:blipFill rotWithShape="1">
            <a:blip r:embed="rId6"/>
            <a:srcRect l="3217" t="2989" r="3406" b="2988"/>
            <a:stretch/>
          </p:blipFill>
          <p:spPr>
            <a:xfrm>
              <a:off x="5079433" y="3500661"/>
              <a:ext cx="2113008" cy="2676673"/>
            </a:xfrm>
            <a:prstGeom prst="rect">
              <a:avLst/>
            </a:prstGeom>
          </p:spPr>
        </p:pic>
        <p:sp>
          <p:nvSpPr>
            <p:cNvPr id="32" name="Rectangle 31">
              <a:extLst>
                <a:ext uri="{FF2B5EF4-FFF2-40B4-BE49-F238E27FC236}">
                  <a16:creationId xmlns:a16="http://schemas.microsoft.com/office/drawing/2014/main" id="{DE080D5B-D3B9-4BB8-8F00-2AAA7EAA1252}"/>
                </a:ext>
              </a:extLst>
            </p:cNvPr>
            <p:cNvSpPr/>
            <p:nvPr/>
          </p:nvSpPr>
          <p:spPr>
            <a:xfrm>
              <a:off x="5074702" y="5622587"/>
              <a:ext cx="2125014" cy="40856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Deuteranopia</a:t>
              </a:r>
            </a:p>
          </p:txBody>
        </p:sp>
      </p:grpSp>
      <p:grpSp>
        <p:nvGrpSpPr>
          <p:cNvPr id="23" name="Group 22" title="protanopia filter">
            <a:extLst>
              <a:ext uri="{FF2B5EF4-FFF2-40B4-BE49-F238E27FC236}">
                <a16:creationId xmlns:a16="http://schemas.microsoft.com/office/drawing/2014/main" id="{252C7A6F-838C-472C-9654-B281A9FB505E}"/>
              </a:ext>
            </a:extLst>
          </p:cNvPr>
          <p:cNvGrpSpPr/>
          <p:nvPr/>
        </p:nvGrpSpPr>
        <p:grpSpPr>
          <a:xfrm>
            <a:off x="7404997" y="3500661"/>
            <a:ext cx="2129165" cy="2676673"/>
            <a:chOff x="7404997" y="3500661"/>
            <a:chExt cx="2129165" cy="2676673"/>
          </a:xfrm>
        </p:grpSpPr>
        <p:pic>
          <p:nvPicPr>
            <p:cNvPr id="8" name="Picture 7" title="Protanopia filter">
              <a:extLst>
                <a:ext uri="{FF2B5EF4-FFF2-40B4-BE49-F238E27FC236}">
                  <a16:creationId xmlns:a16="http://schemas.microsoft.com/office/drawing/2014/main" id="{3060FD13-F526-4B81-AB29-274A569F6875}"/>
                </a:ext>
              </a:extLst>
            </p:cNvPr>
            <p:cNvPicPr>
              <a:picLocks noChangeAspect="1"/>
            </p:cNvPicPr>
            <p:nvPr/>
          </p:nvPicPr>
          <p:blipFill rotWithShape="1">
            <a:blip r:embed="rId7"/>
            <a:srcRect l="2764" t="3572" r="1596" b="2137"/>
            <a:stretch/>
          </p:blipFill>
          <p:spPr>
            <a:xfrm>
              <a:off x="7409197" y="3500661"/>
              <a:ext cx="2124965" cy="2676673"/>
            </a:xfrm>
            <a:prstGeom prst="rect">
              <a:avLst/>
            </a:prstGeom>
          </p:spPr>
        </p:pic>
        <p:sp>
          <p:nvSpPr>
            <p:cNvPr id="33" name="Rectangle 32">
              <a:extLst>
                <a:ext uri="{FF2B5EF4-FFF2-40B4-BE49-F238E27FC236}">
                  <a16:creationId xmlns:a16="http://schemas.microsoft.com/office/drawing/2014/main" id="{E0C29559-6595-4A6D-A2A7-CDDEB3EBB9DC}"/>
                </a:ext>
              </a:extLst>
            </p:cNvPr>
            <p:cNvSpPr/>
            <p:nvPr/>
          </p:nvSpPr>
          <p:spPr>
            <a:xfrm>
              <a:off x="7404997" y="5622587"/>
              <a:ext cx="2125014" cy="40856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Protanopia</a:t>
              </a:r>
            </a:p>
          </p:txBody>
        </p:sp>
      </p:grpSp>
      <p:grpSp>
        <p:nvGrpSpPr>
          <p:cNvPr id="24" name="Group 23" title="tritanopia filter">
            <a:extLst>
              <a:ext uri="{FF2B5EF4-FFF2-40B4-BE49-F238E27FC236}">
                <a16:creationId xmlns:a16="http://schemas.microsoft.com/office/drawing/2014/main" id="{55960BFC-05D9-45A6-9235-3F32A2BFF620}"/>
              </a:ext>
            </a:extLst>
          </p:cNvPr>
          <p:cNvGrpSpPr/>
          <p:nvPr/>
        </p:nvGrpSpPr>
        <p:grpSpPr>
          <a:xfrm>
            <a:off x="9735292" y="3497738"/>
            <a:ext cx="2126902" cy="2679596"/>
            <a:chOff x="9735292" y="3497738"/>
            <a:chExt cx="2126902" cy="2679596"/>
          </a:xfrm>
        </p:grpSpPr>
        <p:pic>
          <p:nvPicPr>
            <p:cNvPr id="13" name="Picture 12" title="Tritanopia filter">
              <a:extLst>
                <a:ext uri="{FF2B5EF4-FFF2-40B4-BE49-F238E27FC236}">
                  <a16:creationId xmlns:a16="http://schemas.microsoft.com/office/drawing/2014/main" id="{0E833693-FDDE-405B-8055-1B0A17A2FA9B}"/>
                </a:ext>
              </a:extLst>
            </p:cNvPr>
            <p:cNvPicPr>
              <a:picLocks noChangeAspect="1"/>
            </p:cNvPicPr>
            <p:nvPr/>
          </p:nvPicPr>
          <p:blipFill rotWithShape="1">
            <a:blip r:embed="rId8"/>
            <a:srcRect l="2398" t="1701" b="1513"/>
            <a:stretch/>
          </p:blipFill>
          <p:spPr>
            <a:xfrm>
              <a:off x="9737229" y="3497738"/>
              <a:ext cx="2124965" cy="2679596"/>
            </a:xfrm>
            <a:prstGeom prst="rect">
              <a:avLst/>
            </a:prstGeom>
          </p:spPr>
        </p:pic>
        <p:sp>
          <p:nvSpPr>
            <p:cNvPr id="34" name="Rectangle 33">
              <a:extLst>
                <a:ext uri="{FF2B5EF4-FFF2-40B4-BE49-F238E27FC236}">
                  <a16:creationId xmlns:a16="http://schemas.microsoft.com/office/drawing/2014/main" id="{9227D810-EE6A-4227-95D8-1390A7343998}"/>
                </a:ext>
              </a:extLst>
            </p:cNvPr>
            <p:cNvSpPr/>
            <p:nvPr/>
          </p:nvSpPr>
          <p:spPr>
            <a:xfrm>
              <a:off x="9735292" y="5622587"/>
              <a:ext cx="2125014" cy="40856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Tritanopia</a:t>
              </a:r>
            </a:p>
          </p:txBody>
        </p:sp>
      </p:grpSp>
    </p:spTree>
    <p:extLst>
      <p:ext uri="{BB962C8B-B14F-4D97-AF65-F5344CB8AC3E}">
        <p14:creationId xmlns:p14="http://schemas.microsoft.com/office/powerpoint/2010/main" val="25570961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556F-7FED-4EDD-9911-1987F91E4DF0}"/>
              </a:ext>
            </a:extLst>
          </p:cNvPr>
          <p:cNvSpPr>
            <a:spLocks noGrp="1"/>
          </p:cNvSpPr>
          <p:nvPr>
            <p:ph type="title"/>
          </p:nvPr>
        </p:nvSpPr>
        <p:spPr>
          <a:xfrm>
            <a:off x="272273" y="280106"/>
            <a:ext cx="11123735" cy="878452"/>
          </a:xfrm>
        </p:spPr>
        <p:txBody>
          <a:bodyPr/>
          <a:lstStyle/>
          <a:p>
            <a:pPr algn="l"/>
            <a:r>
              <a:rPr lang="en-US">
                <a:solidFill>
                  <a:schemeClr val="tx1"/>
                </a:solidFill>
              </a:rPr>
              <a:t>Hearing</a:t>
            </a:r>
          </a:p>
        </p:txBody>
      </p:sp>
      <p:sp>
        <p:nvSpPr>
          <p:cNvPr id="3" name="Text Placeholder 2">
            <a:extLst>
              <a:ext uri="{FF2B5EF4-FFF2-40B4-BE49-F238E27FC236}">
                <a16:creationId xmlns:a16="http://schemas.microsoft.com/office/drawing/2014/main" id="{087268CC-5918-429F-8357-86B4695AE510}"/>
              </a:ext>
            </a:extLst>
          </p:cNvPr>
          <p:cNvSpPr>
            <a:spLocks noGrp="1"/>
          </p:cNvSpPr>
          <p:nvPr>
            <p:ph type="body" sz="quarter" idx="10"/>
          </p:nvPr>
        </p:nvSpPr>
        <p:spPr>
          <a:xfrm>
            <a:off x="272273" y="1212850"/>
            <a:ext cx="11887200" cy="1292662"/>
          </a:xfrm>
        </p:spPr>
        <p:txBody>
          <a:bodyPr/>
          <a:lstStyle/>
          <a:p>
            <a:r>
              <a:rPr lang="en-US">
                <a:solidFill>
                  <a:schemeClr val="tx1"/>
                </a:solidFill>
              </a:rPr>
              <a:t>Make your device easier to hear or</a:t>
            </a:r>
            <a:br>
              <a:rPr lang="en-US">
                <a:solidFill>
                  <a:schemeClr val="tx1"/>
                </a:solidFill>
              </a:rPr>
            </a:br>
            <a:r>
              <a:rPr lang="en-US">
                <a:solidFill>
                  <a:schemeClr val="tx1"/>
                </a:solidFill>
              </a:rPr>
              <a:t>use without sound</a:t>
            </a:r>
          </a:p>
        </p:txBody>
      </p:sp>
      <p:sp>
        <p:nvSpPr>
          <p:cNvPr id="13" name="Oval 12" title="Two people talking">
            <a:extLst>
              <a:ext uri="{FF2B5EF4-FFF2-40B4-BE49-F238E27FC236}">
                <a16:creationId xmlns:a16="http://schemas.microsoft.com/office/drawing/2014/main" id="{755C512B-C0E6-42E0-9CED-AB4A72F251EF}"/>
              </a:ext>
            </a:extLst>
          </p:cNvPr>
          <p:cNvSpPr/>
          <p:nvPr/>
        </p:nvSpPr>
        <p:spPr>
          <a:xfrm>
            <a:off x="9465659" y="293877"/>
            <a:ext cx="2331720" cy="233172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31087" rIns="62174" bIns="31087" numCol="1" spcCol="0" rtlCol="0" fromWordArt="0" anchor="ctr" anchorCtr="0" forceAA="0" compatLnSpc="1">
            <a:prstTxWarp prst="textNoShape">
              <a:avLst/>
            </a:prstTxWarp>
            <a:noAutofit/>
          </a:bodyPr>
          <a:lstStyle/>
          <a:p>
            <a:pPr algn="ctr"/>
            <a:endParaRPr lang="uk-UA" sz="1904">
              <a:solidFill>
                <a:schemeClr val="tx1"/>
              </a:solidFill>
            </a:endParaRPr>
          </a:p>
        </p:txBody>
      </p:sp>
      <p:sp>
        <p:nvSpPr>
          <p:cNvPr id="9" name="TextBox 8">
            <a:extLst>
              <a:ext uri="{FF2B5EF4-FFF2-40B4-BE49-F238E27FC236}">
                <a16:creationId xmlns:a16="http://schemas.microsoft.com/office/drawing/2014/main" id="{573B61C5-8FFE-49C2-A499-AF3C04989C49}"/>
              </a:ext>
            </a:extLst>
          </p:cNvPr>
          <p:cNvSpPr txBox="1"/>
          <p:nvPr/>
        </p:nvSpPr>
        <p:spPr>
          <a:xfrm>
            <a:off x="272273" y="2628622"/>
            <a:ext cx="9435607" cy="627864"/>
          </a:xfrm>
          <a:prstGeom prst="rect">
            <a:avLst/>
          </a:prstGeom>
          <a:noFill/>
        </p:spPr>
        <p:txBody>
          <a:bodyPr wrap="square" lIns="182880" tIns="146304" rIns="182880" bIns="146304" rtlCol="0">
            <a:spAutoFit/>
          </a:bodyPr>
          <a:lstStyle/>
          <a:p>
            <a:pPr>
              <a:lnSpc>
                <a:spcPct val="90000"/>
              </a:lnSpc>
              <a:spcAft>
                <a:spcPts val="600"/>
              </a:spcAft>
            </a:pPr>
            <a:r>
              <a:rPr lang="en-US" sz="2400" i="1">
                <a:gradFill>
                  <a:gsLst>
                    <a:gs pos="2917">
                      <a:schemeClr val="tx1"/>
                    </a:gs>
                    <a:gs pos="30000">
                      <a:schemeClr val="tx1"/>
                    </a:gs>
                  </a:gsLst>
                  <a:lin ang="5400000" scaled="0"/>
                </a:gradFill>
              </a:rPr>
              <a:t>Spotlight: Mono Audio – </a:t>
            </a:r>
            <a:r>
              <a:rPr lang="en-US" sz="2400" i="1">
                <a:solidFill>
                  <a:srgbClr val="00B050"/>
                </a:solidFill>
              </a:rPr>
              <a:t>Recently Added!</a:t>
            </a:r>
          </a:p>
        </p:txBody>
      </p:sp>
      <p:pic>
        <p:nvPicPr>
          <p:cNvPr id="5" name="Picture 4" descr="A person wearing headphones">
            <a:extLst>
              <a:ext uri="{FF2B5EF4-FFF2-40B4-BE49-F238E27FC236}">
                <a16:creationId xmlns:a16="http://schemas.microsoft.com/office/drawing/2014/main" id="{24B59331-A5BD-4D12-BDAC-0F1F1B5FBECB}"/>
              </a:ext>
            </a:extLst>
          </p:cNvPr>
          <p:cNvPicPr>
            <a:picLocks noChangeAspect="1"/>
          </p:cNvPicPr>
          <p:nvPr/>
        </p:nvPicPr>
        <p:blipFill>
          <a:blip r:embed="rId4"/>
          <a:stretch>
            <a:fillRect/>
          </a:stretch>
        </p:blipFill>
        <p:spPr>
          <a:xfrm>
            <a:off x="419100" y="3522025"/>
            <a:ext cx="5260093" cy="2958802"/>
          </a:xfrm>
          <a:prstGeom prst="rect">
            <a:avLst/>
          </a:prstGeom>
        </p:spPr>
      </p:pic>
      <p:pic>
        <p:nvPicPr>
          <p:cNvPr id="7" name="Picture 6" descr="A person with a single ear bud">
            <a:extLst>
              <a:ext uri="{FF2B5EF4-FFF2-40B4-BE49-F238E27FC236}">
                <a16:creationId xmlns:a16="http://schemas.microsoft.com/office/drawing/2014/main" id="{F4AA064C-0E08-4672-8443-AEE8D2BC45CE}"/>
              </a:ext>
            </a:extLst>
          </p:cNvPr>
          <p:cNvPicPr>
            <a:picLocks noChangeAspect="1"/>
          </p:cNvPicPr>
          <p:nvPr/>
        </p:nvPicPr>
        <p:blipFill>
          <a:blip r:embed="rId5"/>
          <a:stretch>
            <a:fillRect/>
          </a:stretch>
        </p:blipFill>
        <p:spPr>
          <a:xfrm>
            <a:off x="6086758" y="3522026"/>
            <a:ext cx="5309250" cy="2958801"/>
          </a:xfrm>
          <a:prstGeom prst="rect">
            <a:avLst/>
          </a:prstGeom>
        </p:spPr>
      </p:pic>
    </p:spTree>
    <p:extLst>
      <p:ext uri="{BB962C8B-B14F-4D97-AF65-F5344CB8AC3E}">
        <p14:creationId xmlns:p14="http://schemas.microsoft.com/office/powerpoint/2010/main" val="32558549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tx1"/>
                </a:solidFill>
              </a:rPr>
              <a:t>Agenda</a:t>
            </a:r>
          </a:p>
        </p:txBody>
      </p:sp>
      <p:sp>
        <p:nvSpPr>
          <p:cNvPr id="5" name="Text Placeholder 4"/>
          <p:cNvSpPr>
            <a:spLocks noGrp="1"/>
          </p:cNvSpPr>
          <p:nvPr>
            <p:ph type="body" sz="quarter" idx="10"/>
          </p:nvPr>
        </p:nvSpPr>
        <p:spPr>
          <a:xfrm>
            <a:off x="274638" y="1212850"/>
            <a:ext cx="11887200" cy="2092881"/>
          </a:xfrm>
          <a:prstGeom prst="rect">
            <a:avLst/>
          </a:prstGeom>
        </p:spPr>
        <p:txBody>
          <a:bodyPr/>
          <a:lstStyle/>
          <a:p>
            <a:endParaRPr lang="en-US">
              <a:solidFill>
                <a:schemeClr val="tx1"/>
              </a:solidFill>
            </a:endParaRPr>
          </a:p>
          <a:p>
            <a:endParaRPr lang="en-US">
              <a:solidFill>
                <a:schemeClr val="tx1"/>
              </a:solidFill>
            </a:endParaRPr>
          </a:p>
          <a:p>
            <a:pPr algn="ctr"/>
            <a:r>
              <a:rPr lang="en-US">
                <a:solidFill>
                  <a:schemeClr val="tx1"/>
                </a:solidFill>
              </a:rPr>
              <a:t>How does </a:t>
            </a:r>
            <a:r>
              <a:rPr lang="en-US" u="sng">
                <a:solidFill>
                  <a:schemeClr val="tx1"/>
                </a:solidFill>
              </a:rPr>
              <a:t>Microsoft</a:t>
            </a:r>
            <a:r>
              <a:rPr lang="en-US">
                <a:solidFill>
                  <a:schemeClr val="tx1"/>
                </a:solidFill>
              </a:rPr>
              <a:t> think about accessibility?</a:t>
            </a:r>
          </a:p>
        </p:txBody>
      </p:sp>
      <p:grpSp>
        <p:nvGrpSpPr>
          <p:cNvPr id="8" name="Group 7" descr="Microsoft culture&#10;Windows accessibility&#10;Accessibility demos&#10;Conclusion" title="Presentation agenda">
            <a:extLst>
              <a:ext uri="{FF2B5EF4-FFF2-40B4-BE49-F238E27FC236}">
                <a16:creationId xmlns:a16="http://schemas.microsoft.com/office/drawing/2014/main" id="{B373FA6C-0357-434D-B3A8-C83674A85E99}"/>
              </a:ext>
            </a:extLst>
          </p:cNvPr>
          <p:cNvGrpSpPr/>
          <p:nvPr/>
        </p:nvGrpSpPr>
        <p:grpSpPr>
          <a:xfrm>
            <a:off x="0" y="4378275"/>
            <a:ext cx="12436475" cy="1741476"/>
            <a:chOff x="0" y="4378275"/>
            <a:chExt cx="12436475" cy="1741476"/>
          </a:xfrm>
        </p:grpSpPr>
        <p:cxnSp>
          <p:nvCxnSpPr>
            <p:cNvPr id="3" name="Straight Connector 2">
              <a:extLst>
                <a:ext uri="{FF2B5EF4-FFF2-40B4-BE49-F238E27FC236}">
                  <a16:creationId xmlns:a16="http://schemas.microsoft.com/office/drawing/2014/main" id="{B87E3011-5515-4470-80E2-04284C190D0A}"/>
                </a:ext>
              </a:extLst>
            </p:cNvPr>
            <p:cNvCxnSpPr/>
            <p:nvPr/>
          </p:nvCxnSpPr>
          <p:spPr>
            <a:xfrm>
              <a:off x="0" y="4745421"/>
              <a:ext cx="12436475"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19E61B6-5D78-4667-82CE-8CD58921039A}"/>
                </a:ext>
              </a:extLst>
            </p:cNvPr>
            <p:cNvGrpSpPr/>
            <p:nvPr/>
          </p:nvGrpSpPr>
          <p:grpSpPr>
            <a:xfrm>
              <a:off x="6444763" y="4509894"/>
              <a:ext cx="2487168" cy="1609856"/>
              <a:chOff x="5059539" y="4509894"/>
              <a:chExt cx="2487168" cy="1609856"/>
            </a:xfrm>
          </p:grpSpPr>
          <p:sp>
            <p:nvSpPr>
              <p:cNvPr id="7" name="TextBox 6">
                <a:extLst>
                  <a:ext uri="{FF2B5EF4-FFF2-40B4-BE49-F238E27FC236}">
                    <a16:creationId xmlns:a16="http://schemas.microsoft.com/office/drawing/2014/main" id="{06B74C43-D754-4356-A632-6AA9D61ED1FD}"/>
                  </a:ext>
                </a:extLst>
              </p:cNvPr>
              <p:cNvSpPr txBox="1"/>
              <p:nvPr/>
            </p:nvSpPr>
            <p:spPr>
              <a:xfrm>
                <a:off x="5059539" y="5159487"/>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Accessibility Demos</a:t>
                </a:r>
              </a:p>
            </p:txBody>
          </p:sp>
          <p:sp>
            <p:nvSpPr>
              <p:cNvPr id="11" name="Oval 10">
                <a:extLst>
                  <a:ext uri="{FF2B5EF4-FFF2-40B4-BE49-F238E27FC236}">
                    <a16:creationId xmlns:a16="http://schemas.microsoft.com/office/drawing/2014/main" id="{6E22D5B3-D1C6-45CE-8166-32450A4678C3}"/>
                  </a:ext>
                </a:extLst>
              </p:cNvPr>
              <p:cNvSpPr/>
              <p:nvPr/>
            </p:nvSpPr>
            <p:spPr bwMode="auto">
              <a:xfrm>
                <a:off x="6067597"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grpSp>
          <p:nvGrpSpPr>
            <p:cNvPr id="2" name="Group 1">
              <a:extLst>
                <a:ext uri="{FF2B5EF4-FFF2-40B4-BE49-F238E27FC236}">
                  <a16:creationId xmlns:a16="http://schemas.microsoft.com/office/drawing/2014/main" id="{A807FD80-6F1B-4070-8263-4558EFFFBC9A}"/>
                </a:ext>
              </a:extLst>
            </p:cNvPr>
            <p:cNvGrpSpPr/>
            <p:nvPr/>
          </p:nvGrpSpPr>
          <p:grpSpPr>
            <a:xfrm>
              <a:off x="9215209" y="4509894"/>
              <a:ext cx="2487168" cy="1609854"/>
              <a:chOff x="9215209" y="4509894"/>
              <a:chExt cx="2487168" cy="1609854"/>
            </a:xfrm>
          </p:grpSpPr>
          <p:sp>
            <p:nvSpPr>
              <p:cNvPr id="9" name="TextBox 8">
                <a:extLst>
                  <a:ext uri="{FF2B5EF4-FFF2-40B4-BE49-F238E27FC236}">
                    <a16:creationId xmlns:a16="http://schemas.microsoft.com/office/drawing/2014/main" id="{C70DA438-5B25-4AB5-93AF-F70FC37832B8}"/>
                  </a:ext>
                </a:extLst>
              </p:cNvPr>
              <p:cNvSpPr txBox="1"/>
              <p:nvPr/>
            </p:nvSpPr>
            <p:spPr>
              <a:xfrm>
                <a:off x="9215209" y="5159485"/>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Conclusion and Call to Action </a:t>
                </a:r>
              </a:p>
            </p:txBody>
          </p:sp>
          <p:sp>
            <p:nvSpPr>
              <p:cNvPr id="13" name="Oval 12">
                <a:extLst>
                  <a:ext uri="{FF2B5EF4-FFF2-40B4-BE49-F238E27FC236}">
                    <a16:creationId xmlns:a16="http://schemas.microsoft.com/office/drawing/2014/main" id="{461BFD14-3519-4FA2-A0F3-6DF4EB2021AA}"/>
                  </a:ext>
                </a:extLst>
              </p:cNvPr>
              <p:cNvSpPr/>
              <p:nvPr/>
            </p:nvSpPr>
            <p:spPr bwMode="auto">
              <a:xfrm>
                <a:off x="10223268"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grpSp>
          <p:nvGrpSpPr>
            <p:cNvPr id="19" name="Group 18">
              <a:extLst>
                <a:ext uri="{FF2B5EF4-FFF2-40B4-BE49-F238E27FC236}">
                  <a16:creationId xmlns:a16="http://schemas.microsoft.com/office/drawing/2014/main" id="{F828B255-970D-400D-A814-C99FCB9532FE}"/>
                </a:ext>
              </a:extLst>
            </p:cNvPr>
            <p:cNvGrpSpPr/>
            <p:nvPr/>
          </p:nvGrpSpPr>
          <p:grpSpPr>
            <a:xfrm>
              <a:off x="903869" y="4378275"/>
              <a:ext cx="2487168" cy="1741476"/>
              <a:chOff x="903869" y="4378275"/>
              <a:chExt cx="2487168" cy="1741476"/>
            </a:xfrm>
          </p:grpSpPr>
          <p:sp>
            <p:nvSpPr>
              <p:cNvPr id="6" name="TextBox 5">
                <a:extLst>
                  <a:ext uri="{FF2B5EF4-FFF2-40B4-BE49-F238E27FC236}">
                    <a16:creationId xmlns:a16="http://schemas.microsoft.com/office/drawing/2014/main" id="{BA7F2519-CAB4-4BFC-AD3D-023EAB0D321F}"/>
                  </a:ext>
                </a:extLst>
              </p:cNvPr>
              <p:cNvSpPr txBox="1"/>
              <p:nvPr/>
            </p:nvSpPr>
            <p:spPr>
              <a:xfrm>
                <a:off x="903869" y="5159488"/>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Microsoft Culture</a:t>
                </a:r>
              </a:p>
            </p:txBody>
          </p:sp>
          <p:sp>
            <p:nvSpPr>
              <p:cNvPr id="10" name="Oval 9">
                <a:extLst>
                  <a:ext uri="{FF2B5EF4-FFF2-40B4-BE49-F238E27FC236}">
                    <a16:creationId xmlns:a16="http://schemas.microsoft.com/office/drawing/2014/main" id="{BC0A1449-AC62-4C25-ADC7-AB46E09BDD5E}"/>
                  </a:ext>
                </a:extLst>
              </p:cNvPr>
              <p:cNvSpPr/>
              <p:nvPr/>
            </p:nvSpPr>
            <p:spPr bwMode="auto">
              <a:xfrm>
                <a:off x="1911927"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 name="Oval 13">
                <a:extLst>
                  <a:ext uri="{FF2B5EF4-FFF2-40B4-BE49-F238E27FC236}">
                    <a16:creationId xmlns:a16="http://schemas.microsoft.com/office/drawing/2014/main" id="{3D124609-5869-4C21-8029-D47E7BF04392}"/>
                  </a:ext>
                </a:extLst>
              </p:cNvPr>
              <p:cNvSpPr/>
              <p:nvPr/>
            </p:nvSpPr>
            <p:spPr bwMode="auto">
              <a:xfrm>
                <a:off x="1780308" y="4378275"/>
                <a:ext cx="734290" cy="734290"/>
              </a:xfrm>
              <a:prstGeom prst="ellipse">
                <a:avLst/>
              </a:prstGeom>
              <a:no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grpSp>
          <p:nvGrpSpPr>
            <p:cNvPr id="18" name="Group 17">
              <a:extLst>
                <a:ext uri="{FF2B5EF4-FFF2-40B4-BE49-F238E27FC236}">
                  <a16:creationId xmlns:a16="http://schemas.microsoft.com/office/drawing/2014/main" id="{E93CC6DA-A5E0-4CC2-A0F9-733D33538ACB}"/>
                </a:ext>
              </a:extLst>
            </p:cNvPr>
            <p:cNvGrpSpPr/>
            <p:nvPr/>
          </p:nvGrpSpPr>
          <p:grpSpPr>
            <a:xfrm>
              <a:off x="3674316" y="4509894"/>
              <a:ext cx="2487168" cy="1609857"/>
              <a:chOff x="2981704" y="4509894"/>
              <a:chExt cx="2487168" cy="1609857"/>
            </a:xfrm>
          </p:grpSpPr>
          <p:sp>
            <p:nvSpPr>
              <p:cNvPr id="15" name="TextBox 14">
                <a:extLst>
                  <a:ext uri="{FF2B5EF4-FFF2-40B4-BE49-F238E27FC236}">
                    <a16:creationId xmlns:a16="http://schemas.microsoft.com/office/drawing/2014/main" id="{57B836C3-5154-4325-9D8D-95632301FF88}"/>
                  </a:ext>
                </a:extLst>
              </p:cNvPr>
              <p:cNvSpPr txBox="1"/>
              <p:nvPr/>
            </p:nvSpPr>
            <p:spPr>
              <a:xfrm>
                <a:off x="2981704" y="5159488"/>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Windows Accessibility</a:t>
                </a:r>
              </a:p>
            </p:txBody>
          </p:sp>
          <p:sp>
            <p:nvSpPr>
              <p:cNvPr id="16" name="Oval 15">
                <a:extLst>
                  <a:ext uri="{FF2B5EF4-FFF2-40B4-BE49-F238E27FC236}">
                    <a16:creationId xmlns:a16="http://schemas.microsoft.com/office/drawing/2014/main" id="{1CC48B5D-37F8-4574-BAA0-F039D44791B2}"/>
                  </a:ext>
                </a:extLst>
              </p:cNvPr>
              <p:cNvSpPr/>
              <p:nvPr/>
            </p:nvSpPr>
            <p:spPr bwMode="auto">
              <a:xfrm>
                <a:off x="3989762"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161211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556F-7FED-4EDD-9911-1987F91E4DF0}"/>
              </a:ext>
            </a:extLst>
          </p:cNvPr>
          <p:cNvSpPr>
            <a:spLocks noGrp="1"/>
          </p:cNvSpPr>
          <p:nvPr>
            <p:ph type="title"/>
          </p:nvPr>
        </p:nvSpPr>
        <p:spPr>
          <a:xfrm>
            <a:off x="272273" y="280106"/>
            <a:ext cx="11123735" cy="878452"/>
          </a:xfrm>
        </p:spPr>
        <p:txBody>
          <a:bodyPr/>
          <a:lstStyle/>
          <a:p>
            <a:pPr algn="l"/>
            <a:r>
              <a:rPr lang="en-US">
                <a:solidFill>
                  <a:schemeClr val="tx1"/>
                </a:solidFill>
              </a:rPr>
              <a:t>Physical</a:t>
            </a:r>
          </a:p>
        </p:txBody>
      </p:sp>
      <p:sp>
        <p:nvSpPr>
          <p:cNvPr id="3" name="Text Placeholder 2">
            <a:extLst>
              <a:ext uri="{FF2B5EF4-FFF2-40B4-BE49-F238E27FC236}">
                <a16:creationId xmlns:a16="http://schemas.microsoft.com/office/drawing/2014/main" id="{087268CC-5918-429F-8357-86B4695AE510}"/>
              </a:ext>
            </a:extLst>
          </p:cNvPr>
          <p:cNvSpPr>
            <a:spLocks noGrp="1"/>
          </p:cNvSpPr>
          <p:nvPr>
            <p:ph type="body" sz="quarter" idx="10"/>
          </p:nvPr>
        </p:nvSpPr>
        <p:spPr>
          <a:xfrm>
            <a:off x="272273" y="1212850"/>
            <a:ext cx="11887200" cy="1415772"/>
          </a:xfrm>
        </p:spPr>
        <p:txBody>
          <a:bodyPr>
            <a:normAutofit/>
          </a:bodyPr>
          <a:lstStyle/>
          <a:p>
            <a:r>
              <a:rPr lang="en-US" dirty="0">
                <a:solidFill>
                  <a:schemeClr val="tx1"/>
                </a:solidFill>
              </a:rPr>
              <a:t>Make your device easier to use</a:t>
            </a:r>
            <a:br>
              <a:rPr lang="en-US" dirty="0">
                <a:solidFill>
                  <a:schemeClr val="tx1"/>
                </a:solidFill>
              </a:rPr>
            </a:br>
            <a:r>
              <a:rPr lang="en-US" dirty="0">
                <a:solidFill>
                  <a:schemeClr val="tx1"/>
                </a:solidFill>
              </a:rPr>
              <a:t>if you have limited reach or strength</a:t>
            </a:r>
          </a:p>
        </p:txBody>
      </p:sp>
      <p:sp>
        <p:nvSpPr>
          <p:cNvPr id="8" name="TextBox 7">
            <a:extLst>
              <a:ext uri="{FF2B5EF4-FFF2-40B4-BE49-F238E27FC236}">
                <a16:creationId xmlns:a16="http://schemas.microsoft.com/office/drawing/2014/main" id="{5A78D25C-C343-449B-9867-15BFC08F2D70}"/>
              </a:ext>
            </a:extLst>
          </p:cNvPr>
          <p:cNvSpPr txBox="1"/>
          <p:nvPr/>
        </p:nvSpPr>
        <p:spPr>
          <a:xfrm>
            <a:off x="272273" y="2628622"/>
            <a:ext cx="9451164"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Spotlight: Windows Eye Control &amp; Xbox Co-Pilot – </a:t>
            </a:r>
            <a:r>
              <a:rPr lang="en-US" sz="2400" i="1" dirty="0">
                <a:solidFill>
                  <a:srgbClr val="00B050"/>
                </a:solidFill>
              </a:rPr>
              <a:t>Recently Added!</a:t>
            </a:r>
          </a:p>
        </p:txBody>
      </p:sp>
      <p:pic>
        <p:nvPicPr>
          <p:cNvPr id="5" name="Picture 4" title="Steve Gleason and his son">
            <a:extLst>
              <a:ext uri="{FF2B5EF4-FFF2-40B4-BE49-F238E27FC236}">
                <a16:creationId xmlns:a16="http://schemas.microsoft.com/office/drawing/2014/main" id="{4492BD9E-7FFC-47B4-9043-B030816EEA73}"/>
              </a:ext>
            </a:extLst>
          </p:cNvPr>
          <p:cNvPicPr>
            <a:picLocks noChangeAspect="1"/>
          </p:cNvPicPr>
          <p:nvPr/>
        </p:nvPicPr>
        <p:blipFill rotWithShape="1">
          <a:blip r:embed="rId3"/>
          <a:srcRect l="8942"/>
          <a:stretch/>
        </p:blipFill>
        <p:spPr>
          <a:xfrm>
            <a:off x="447675" y="3417355"/>
            <a:ext cx="5215748" cy="3227562"/>
          </a:xfrm>
          <a:prstGeom prst="rect">
            <a:avLst/>
          </a:prstGeom>
        </p:spPr>
      </p:pic>
      <p:pic>
        <p:nvPicPr>
          <p:cNvPr id="9" name="Picture 8" descr="In the second photo, a man is working on a computer.">
            <a:extLst>
              <a:ext uri="{FF2B5EF4-FFF2-40B4-BE49-F238E27FC236}">
                <a16:creationId xmlns:a16="http://schemas.microsoft.com/office/drawing/2014/main" id="{C66348E8-9AD1-442C-BD65-343D47FA8E80}"/>
              </a:ext>
            </a:extLst>
          </p:cNvPr>
          <p:cNvPicPr>
            <a:picLocks noChangeAspect="1"/>
          </p:cNvPicPr>
          <p:nvPr/>
        </p:nvPicPr>
        <p:blipFill rotWithShape="1">
          <a:blip r:embed="rId4"/>
          <a:srcRect t="27431" b="8893"/>
          <a:stretch/>
        </p:blipFill>
        <p:spPr>
          <a:xfrm>
            <a:off x="9369555" y="295274"/>
            <a:ext cx="2505456" cy="2505456"/>
          </a:xfrm>
          <a:prstGeom prst="ellipse">
            <a:avLst/>
          </a:prstGeom>
        </p:spPr>
      </p:pic>
      <p:pic>
        <p:nvPicPr>
          <p:cNvPr id="6" name="Picture 5" title="Xbox controllers">
            <a:extLst>
              <a:ext uri="{FF2B5EF4-FFF2-40B4-BE49-F238E27FC236}">
                <a16:creationId xmlns:a16="http://schemas.microsoft.com/office/drawing/2014/main" id="{54F53FD6-0E00-4CA0-A7A3-D38CED3020B9}"/>
              </a:ext>
            </a:extLst>
          </p:cNvPr>
          <p:cNvPicPr>
            <a:picLocks noChangeAspect="1"/>
          </p:cNvPicPr>
          <p:nvPr/>
        </p:nvPicPr>
        <p:blipFill rotWithShape="1">
          <a:blip r:embed="rId5"/>
          <a:srcRect l="2554" r="2677"/>
          <a:stretch/>
        </p:blipFill>
        <p:spPr>
          <a:xfrm>
            <a:off x="5946837" y="3417355"/>
            <a:ext cx="6041964" cy="3227562"/>
          </a:xfrm>
          <a:prstGeom prst="rect">
            <a:avLst/>
          </a:prstGeom>
        </p:spPr>
      </p:pic>
    </p:spTree>
    <p:extLst>
      <p:ext uri="{BB962C8B-B14F-4D97-AF65-F5344CB8AC3E}">
        <p14:creationId xmlns:p14="http://schemas.microsoft.com/office/powerpoint/2010/main" val="35109823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556F-7FED-4EDD-9911-1987F91E4DF0}"/>
              </a:ext>
            </a:extLst>
          </p:cNvPr>
          <p:cNvSpPr>
            <a:spLocks noGrp="1"/>
          </p:cNvSpPr>
          <p:nvPr>
            <p:ph type="title"/>
          </p:nvPr>
        </p:nvSpPr>
        <p:spPr>
          <a:xfrm>
            <a:off x="272273" y="280106"/>
            <a:ext cx="11123735" cy="878452"/>
          </a:xfrm>
        </p:spPr>
        <p:txBody>
          <a:bodyPr/>
          <a:lstStyle/>
          <a:p>
            <a:pPr algn="l"/>
            <a:r>
              <a:rPr lang="en-US">
                <a:solidFill>
                  <a:schemeClr val="tx1"/>
                </a:solidFill>
              </a:rPr>
              <a:t>Cognition</a:t>
            </a:r>
          </a:p>
        </p:txBody>
      </p:sp>
      <p:sp>
        <p:nvSpPr>
          <p:cNvPr id="3" name="Text Placeholder 2">
            <a:extLst>
              <a:ext uri="{FF2B5EF4-FFF2-40B4-BE49-F238E27FC236}">
                <a16:creationId xmlns:a16="http://schemas.microsoft.com/office/drawing/2014/main" id="{087268CC-5918-429F-8357-86B4695AE510}"/>
              </a:ext>
            </a:extLst>
          </p:cNvPr>
          <p:cNvSpPr>
            <a:spLocks noGrp="1"/>
          </p:cNvSpPr>
          <p:nvPr>
            <p:ph type="body" sz="quarter" idx="10"/>
          </p:nvPr>
        </p:nvSpPr>
        <p:spPr>
          <a:xfrm>
            <a:off x="272273" y="1085850"/>
            <a:ext cx="11887200" cy="1415772"/>
          </a:xfrm>
        </p:spPr>
        <p:txBody>
          <a:bodyPr>
            <a:normAutofit/>
          </a:bodyPr>
          <a:lstStyle/>
          <a:p>
            <a:r>
              <a:rPr lang="en-US" dirty="0">
                <a:solidFill>
                  <a:schemeClr val="tx1"/>
                </a:solidFill>
              </a:rPr>
              <a:t>Make it easier to focus and</a:t>
            </a:r>
            <a:br>
              <a:rPr lang="en-US" dirty="0">
                <a:solidFill>
                  <a:schemeClr val="tx1"/>
                </a:solidFill>
              </a:rPr>
            </a:br>
            <a:r>
              <a:rPr lang="en-US" dirty="0">
                <a:solidFill>
                  <a:schemeClr val="tx1"/>
                </a:solidFill>
              </a:rPr>
              <a:t>get things done with Windows</a:t>
            </a:r>
          </a:p>
        </p:txBody>
      </p:sp>
      <p:sp>
        <p:nvSpPr>
          <p:cNvPr id="12" name="Oval 11" title="A child reading a book on a laptop">
            <a:extLst>
              <a:ext uri="{FF2B5EF4-FFF2-40B4-BE49-F238E27FC236}">
                <a16:creationId xmlns:a16="http://schemas.microsoft.com/office/drawing/2014/main" id="{9A89F8E8-4A53-4D22-BDF0-C21F0B9C37F3}"/>
              </a:ext>
            </a:extLst>
          </p:cNvPr>
          <p:cNvSpPr/>
          <p:nvPr/>
        </p:nvSpPr>
        <p:spPr>
          <a:xfrm>
            <a:off x="9491003" y="295276"/>
            <a:ext cx="2331720" cy="233172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74" tIns="31087" rIns="62174" bIns="31087" numCol="1" spcCol="0" rtlCol="0" fromWordArt="0" anchor="ctr" anchorCtr="0" forceAA="0" compatLnSpc="1">
            <a:prstTxWarp prst="textNoShape">
              <a:avLst/>
            </a:prstTxWarp>
            <a:noAutofit/>
          </a:bodyPr>
          <a:lstStyle/>
          <a:p>
            <a:pPr algn="ctr"/>
            <a:endParaRPr lang="uk-UA" sz="1904">
              <a:solidFill>
                <a:schemeClr val="tx1"/>
              </a:solidFill>
            </a:endParaRPr>
          </a:p>
        </p:txBody>
      </p:sp>
      <p:sp>
        <p:nvSpPr>
          <p:cNvPr id="10" name="TextBox 9">
            <a:extLst>
              <a:ext uri="{FF2B5EF4-FFF2-40B4-BE49-F238E27FC236}">
                <a16:creationId xmlns:a16="http://schemas.microsoft.com/office/drawing/2014/main" id="{AEE8E5F5-D18F-4749-9441-CA0E885E5400}"/>
              </a:ext>
            </a:extLst>
          </p:cNvPr>
          <p:cNvSpPr txBox="1"/>
          <p:nvPr/>
        </p:nvSpPr>
        <p:spPr>
          <a:xfrm>
            <a:off x="5976938" y="2771947"/>
            <a:ext cx="6306327" cy="960263"/>
          </a:xfrm>
          <a:prstGeom prst="rect">
            <a:avLst/>
          </a:prstGeom>
          <a:noFill/>
        </p:spPr>
        <p:txBody>
          <a:bodyPr wrap="square" lIns="182880" tIns="146304" rIns="182880" bIns="146304" rtlCol="0">
            <a:spAutoFit/>
          </a:bodyPr>
          <a:lstStyle/>
          <a:p>
            <a:pPr>
              <a:lnSpc>
                <a:spcPct val="90000"/>
              </a:lnSpc>
              <a:spcAft>
                <a:spcPts val="600"/>
              </a:spcAft>
            </a:pPr>
            <a:r>
              <a:rPr lang="en-US" sz="2400" i="1">
                <a:gradFill>
                  <a:gsLst>
                    <a:gs pos="2917">
                      <a:schemeClr val="tx1"/>
                    </a:gs>
                    <a:gs pos="30000">
                      <a:schemeClr val="tx1"/>
                    </a:gs>
                  </a:gsLst>
                  <a:lin ang="5400000" scaled="0"/>
                </a:gradFill>
              </a:rPr>
              <a:t>Learning Tools in Edge Browsing, PDF and ePub – </a:t>
            </a:r>
            <a:r>
              <a:rPr lang="en-US" sz="2400" i="1">
                <a:solidFill>
                  <a:srgbClr val="00B050"/>
                </a:solidFill>
              </a:rPr>
              <a:t>Recently Added!</a:t>
            </a:r>
          </a:p>
        </p:txBody>
      </p:sp>
      <p:pic>
        <p:nvPicPr>
          <p:cNvPr id="9" name="Picture 2" title="Read Aloud in ePub">
            <a:extLst>
              <a:ext uri="{FF2B5EF4-FFF2-40B4-BE49-F238E27FC236}">
                <a16:creationId xmlns:a16="http://schemas.microsoft.com/office/drawing/2014/main" id="{ED3F5ECA-33D4-4919-BDEC-524A003929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751" y="2461654"/>
            <a:ext cx="5553187" cy="2950131"/>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 name="Picture 6" descr="Press Windows Key + H to dictate text in the Fall Creators Update">
            <a:extLst>
              <a:ext uri="{FF2B5EF4-FFF2-40B4-BE49-F238E27FC236}">
                <a16:creationId xmlns:a16="http://schemas.microsoft.com/office/drawing/2014/main" id="{05F36567-FA3D-4685-964C-7FCDFDACA367}"/>
              </a:ext>
            </a:extLst>
          </p:cNvPr>
          <p:cNvPicPr>
            <a:picLocks noChangeAspect="1"/>
          </p:cNvPicPr>
          <p:nvPr/>
        </p:nvPicPr>
        <p:blipFill>
          <a:blip r:embed="rId5"/>
          <a:stretch>
            <a:fillRect/>
          </a:stretch>
        </p:blipFill>
        <p:spPr>
          <a:xfrm>
            <a:off x="3039569" y="3697776"/>
            <a:ext cx="5565172" cy="2358032"/>
          </a:xfrm>
          <a:prstGeom prst="rect">
            <a:avLst/>
          </a:prstGeom>
        </p:spPr>
      </p:pic>
      <p:pic>
        <p:nvPicPr>
          <p:cNvPr id="1026" name="Picture 1" descr="image001">
            <a:extLst>
              <a:ext uri="{FF2B5EF4-FFF2-40B4-BE49-F238E27FC236}">
                <a16:creationId xmlns:a16="http://schemas.microsoft.com/office/drawing/2014/main" id="{A521C850-A71E-405F-AB89-854B8C1338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7708"/>
          <a:stretch/>
        </p:blipFill>
        <p:spPr bwMode="auto">
          <a:xfrm>
            <a:off x="6357938" y="4502795"/>
            <a:ext cx="5565171" cy="2491730"/>
          </a:xfrm>
          <a:prstGeom prst="rect">
            <a:avLst/>
          </a:prstGeom>
          <a:noFill/>
          <a:ln w="317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9C4FC34-974A-40E6-9E89-A81FB24051F0}"/>
              </a:ext>
            </a:extLst>
          </p:cNvPr>
          <p:cNvSpPr txBox="1"/>
          <p:nvPr/>
        </p:nvSpPr>
        <p:spPr>
          <a:xfrm>
            <a:off x="8604741" y="3656571"/>
            <a:ext cx="4144234" cy="960263"/>
          </a:xfrm>
          <a:prstGeom prst="rect">
            <a:avLst/>
          </a:prstGeom>
          <a:noFill/>
        </p:spPr>
        <p:txBody>
          <a:bodyPr wrap="square" lIns="182880" tIns="146304" rIns="182880" bIns="146304" rtlCol="0">
            <a:spAutoFit/>
          </a:bodyPr>
          <a:lstStyle/>
          <a:p>
            <a:pPr>
              <a:lnSpc>
                <a:spcPct val="90000"/>
              </a:lnSpc>
              <a:spcAft>
                <a:spcPts val="600"/>
              </a:spcAft>
            </a:pPr>
            <a:r>
              <a:rPr lang="en-US" sz="2400" i="1">
                <a:gradFill>
                  <a:gsLst>
                    <a:gs pos="2917">
                      <a:schemeClr val="tx1"/>
                    </a:gs>
                    <a:gs pos="30000">
                      <a:schemeClr val="tx1"/>
                    </a:gs>
                  </a:gsLst>
                  <a:lin ang="5400000" scaled="0"/>
                </a:gradFill>
              </a:rPr>
              <a:t>Windows Dictation </a:t>
            </a:r>
            <a:br>
              <a:rPr lang="en-US" sz="2400" i="1">
                <a:gradFill>
                  <a:gsLst>
                    <a:gs pos="2917">
                      <a:schemeClr val="tx1"/>
                    </a:gs>
                    <a:gs pos="30000">
                      <a:schemeClr val="tx1"/>
                    </a:gs>
                  </a:gsLst>
                  <a:lin ang="5400000" scaled="0"/>
                </a:gradFill>
              </a:rPr>
            </a:br>
            <a:r>
              <a:rPr lang="en-US" sz="2400" i="1">
                <a:gradFill>
                  <a:gsLst>
                    <a:gs pos="2917">
                      <a:schemeClr val="tx1"/>
                    </a:gs>
                    <a:gs pos="30000">
                      <a:schemeClr val="tx1"/>
                    </a:gs>
                  </a:gsLst>
                  <a:lin ang="5400000" scaled="0"/>
                </a:gradFill>
              </a:rPr>
              <a:t>– </a:t>
            </a:r>
            <a:r>
              <a:rPr lang="en-US" sz="2400" i="1">
                <a:solidFill>
                  <a:srgbClr val="00B050"/>
                </a:solidFill>
              </a:rPr>
              <a:t>Recently Added!</a:t>
            </a:r>
          </a:p>
        </p:txBody>
      </p:sp>
      <p:sp>
        <p:nvSpPr>
          <p:cNvPr id="16" name="TextBox 15">
            <a:extLst>
              <a:ext uri="{FF2B5EF4-FFF2-40B4-BE49-F238E27FC236}">
                <a16:creationId xmlns:a16="http://schemas.microsoft.com/office/drawing/2014/main" id="{34A72A5C-BB91-4C3C-A363-D618A3FF51EB}"/>
              </a:ext>
            </a:extLst>
          </p:cNvPr>
          <p:cNvSpPr txBox="1"/>
          <p:nvPr/>
        </p:nvSpPr>
        <p:spPr>
          <a:xfrm>
            <a:off x="1966404" y="6034262"/>
            <a:ext cx="4450272" cy="960263"/>
          </a:xfrm>
          <a:prstGeom prst="rect">
            <a:avLst/>
          </a:prstGeom>
          <a:noFill/>
        </p:spPr>
        <p:txBody>
          <a:bodyPr wrap="square" lIns="182880" tIns="146304" rIns="182880" bIns="146304" rtlCol="0">
            <a:spAutoFit/>
          </a:bodyPr>
          <a:lstStyle/>
          <a:p>
            <a:pPr algn="r">
              <a:lnSpc>
                <a:spcPct val="90000"/>
              </a:lnSpc>
              <a:spcAft>
                <a:spcPts val="600"/>
              </a:spcAft>
            </a:pPr>
            <a:r>
              <a:rPr lang="en-US" sz="2400" i="1" dirty="0">
                <a:gradFill>
                  <a:gsLst>
                    <a:gs pos="2917">
                      <a:schemeClr val="tx1"/>
                    </a:gs>
                    <a:gs pos="30000">
                      <a:schemeClr val="tx1"/>
                    </a:gs>
                  </a:gsLst>
                  <a:lin ang="5400000" scaled="0"/>
                </a:gradFill>
              </a:rPr>
              <a:t>Text suggestions </a:t>
            </a:r>
            <a:br>
              <a:rPr lang="en-US" sz="2400" i="1" dirty="0">
                <a:gradFill>
                  <a:gsLst>
                    <a:gs pos="2917">
                      <a:schemeClr val="tx1"/>
                    </a:gs>
                    <a:gs pos="30000">
                      <a:schemeClr val="tx1"/>
                    </a:gs>
                  </a:gsLst>
                  <a:lin ang="5400000" scaled="0"/>
                </a:gradFill>
              </a:rPr>
            </a:br>
            <a:r>
              <a:rPr lang="en-US" sz="2400" i="1" dirty="0">
                <a:gradFill>
                  <a:gsLst>
                    <a:gs pos="2917">
                      <a:schemeClr val="tx1"/>
                    </a:gs>
                    <a:gs pos="30000">
                      <a:schemeClr val="tx1"/>
                    </a:gs>
                  </a:gsLst>
                  <a:lin ang="5400000" scaled="0"/>
                </a:gradFill>
              </a:rPr>
              <a:t>– </a:t>
            </a:r>
            <a:r>
              <a:rPr lang="en-US" sz="2400" i="1" dirty="0">
                <a:solidFill>
                  <a:srgbClr val="FFC000"/>
                </a:solidFill>
              </a:rPr>
              <a:t>Coming Soon!</a:t>
            </a:r>
          </a:p>
        </p:txBody>
      </p:sp>
    </p:spTree>
    <p:extLst>
      <p:ext uri="{BB962C8B-B14F-4D97-AF65-F5344CB8AC3E}">
        <p14:creationId xmlns:p14="http://schemas.microsoft.com/office/powerpoint/2010/main" val="20485087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556F-7FED-4EDD-9911-1987F91E4DF0}"/>
              </a:ext>
            </a:extLst>
          </p:cNvPr>
          <p:cNvSpPr>
            <a:spLocks noGrp="1"/>
          </p:cNvSpPr>
          <p:nvPr>
            <p:ph type="title"/>
          </p:nvPr>
        </p:nvSpPr>
        <p:spPr>
          <a:xfrm>
            <a:off x="272273" y="280106"/>
            <a:ext cx="11123735" cy="878452"/>
          </a:xfrm>
        </p:spPr>
        <p:txBody>
          <a:bodyPr/>
          <a:lstStyle/>
          <a:p>
            <a:pPr algn="l"/>
            <a:r>
              <a:rPr lang="en-US">
                <a:solidFill>
                  <a:schemeClr val="tx1"/>
                </a:solidFill>
              </a:rPr>
              <a:t>Partner Solutions</a:t>
            </a:r>
          </a:p>
        </p:txBody>
      </p:sp>
      <p:sp>
        <p:nvSpPr>
          <p:cNvPr id="3" name="Text Placeholder 2">
            <a:extLst>
              <a:ext uri="{FF2B5EF4-FFF2-40B4-BE49-F238E27FC236}">
                <a16:creationId xmlns:a16="http://schemas.microsoft.com/office/drawing/2014/main" id="{087268CC-5918-429F-8357-86B4695AE510}"/>
              </a:ext>
            </a:extLst>
          </p:cNvPr>
          <p:cNvSpPr>
            <a:spLocks noGrp="1"/>
          </p:cNvSpPr>
          <p:nvPr>
            <p:ph type="body" sz="quarter" idx="10"/>
          </p:nvPr>
        </p:nvSpPr>
        <p:spPr>
          <a:xfrm>
            <a:off x="5671594" y="250186"/>
            <a:ext cx="6718843" cy="1415772"/>
          </a:xfrm>
        </p:spPr>
        <p:txBody>
          <a:bodyPr>
            <a:normAutofit fontScale="92500"/>
          </a:bodyPr>
          <a:lstStyle/>
          <a:p>
            <a:r>
              <a:rPr lang="en-US" sz="3600" dirty="0">
                <a:solidFill>
                  <a:schemeClr val="tx1"/>
                </a:solidFill>
              </a:rPr>
              <a:t>Windows has a growing number of accessibility apps and extensions</a:t>
            </a:r>
          </a:p>
        </p:txBody>
      </p:sp>
      <p:sp>
        <p:nvSpPr>
          <p:cNvPr id="10" name="TextBox 9">
            <a:extLst>
              <a:ext uri="{FF2B5EF4-FFF2-40B4-BE49-F238E27FC236}">
                <a16:creationId xmlns:a16="http://schemas.microsoft.com/office/drawing/2014/main" id="{AEE8E5F5-D18F-4749-9441-CA0E885E5400}"/>
              </a:ext>
            </a:extLst>
          </p:cNvPr>
          <p:cNvSpPr txBox="1"/>
          <p:nvPr/>
        </p:nvSpPr>
        <p:spPr>
          <a:xfrm>
            <a:off x="272273" y="1187458"/>
            <a:ext cx="9351787" cy="627864"/>
          </a:xfrm>
          <a:prstGeom prst="rect">
            <a:avLst/>
          </a:prstGeom>
          <a:noFill/>
        </p:spPr>
        <p:txBody>
          <a:bodyPr wrap="square" lIns="182880" tIns="146304" rIns="182880" bIns="146304" rtlCol="0">
            <a:spAutoFit/>
          </a:bodyPr>
          <a:lstStyle/>
          <a:p>
            <a:pPr>
              <a:lnSpc>
                <a:spcPct val="90000"/>
              </a:lnSpc>
              <a:spcAft>
                <a:spcPts val="600"/>
              </a:spcAft>
            </a:pPr>
            <a:r>
              <a:rPr lang="en-US" sz="2400" i="1">
                <a:gradFill>
                  <a:gsLst>
                    <a:gs pos="2917">
                      <a:schemeClr val="tx1"/>
                    </a:gs>
                    <a:gs pos="30000">
                      <a:schemeClr val="tx1"/>
                    </a:gs>
                  </a:gsLst>
                  <a:lin ang="5400000" scaled="0"/>
                </a:gradFill>
              </a:rPr>
              <a:t>Spotlight: Accessibility Store Apps – </a:t>
            </a:r>
            <a:r>
              <a:rPr lang="en-US" sz="2400" i="1">
                <a:solidFill>
                  <a:srgbClr val="00B050"/>
                </a:solidFill>
              </a:rPr>
              <a:t>Recently Added!</a:t>
            </a:r>
          </a:p>
        </p:txBody>
      </p:sp>
      <p:grpSp>
        <p:nvGrpSpPr>
          <p:cNvPr id="17" name="Group 16" title="Accessibility Apps in the Store from Claro and TextHelp">
            <a:extLst>
              <a:ext uri="{FF2B5EF4-FFF2-40B4-BE49-F238E27FC236}">
                <a16:creationId xmlns:a16="http://schemas.microsoft.com/office/drawing/2014/main" id="{65C75C6F-DCBE-4B80-BE92-6B39155A14CF}"/>
              </a:ext>
            </a:extLst>
          </p:cNvPr>
          <p:cNvGrpSpPr/>
          <p:nvPr/>
        </p:nvGrpSpPr>
        <p:grpSpPr>
          <a:xfrm>
            <a:off x="316041" y="1832460"/>
            <a:ext cx="5863492" cy="5162066"/>
            <a:chOff x="316041" y="1832460"/>
            <a:chExt cx="5863492" cy="5162066"/>
          </a:xfrm>
        </p:grpSpPr>
        <p:pic>
          <p:nvPicPr>
            <p:cNvPr id="12" name="Picture 11" title="Claro Speak">
              <a:extLst>
                <a:ext uri="{FF2B5EF4-FFF2-40B4-BE49-F238E27FC236}">
                  <a16:creationId xmlns:a16="http://schemas.microsoft.com/office/drawing/2014/main" id="{68A085FC-D8DA-4FE2-8431-9439E4612E7F}"/>
                </a:ext>
              </a:extLst>
            </p:cNvPr>
            <p:cNvPicPr>
              <a:picLocks noChangeAspect="1"/>
            </p:cNvPicPr>
            <p:nvPr/>
          </p:nvPicPr>
          <p:blipFill>
            <a:blip r:embed="rId3"/>
            <a:stretch>
              <a:fillRect/>
            </a:stretch>
          </p:blipFill>
          <p:spPr>
            <a:xfrm>
              <a:off x="499119" y="1832460"/>
              <a:ext cx="5376361" cy="2889794"/>
            </a:xfrm>
            <a:prstGeom prst="rect">
              <a:avLst/>
            </a:prstGeom>
          </p:spPr>
        </p:pic>
        <p:pic>
          <p:nvPicPr>
            <p:cNvPr id="8" name="Picture 7" title="Claro View">
              <a:extLst>
                <a:ext uri="{FF2B5EF4-FFF2-40B4-BE49-F238E27FC236}">
                  <a16:creationId xmlns:a16="http://schemas.microsoft.com/office/drawing/2014/main" id="{EE605AAF-4848-40AC-BAF5-388C75EF36B5}"/>
                </a:ext>
              </a:extLst>
            </p:cNvPr>
            <p:cNvPicPr>
              <a:picLocks noChangeAspect="1"/>
            </p:cNvPicPr>
            <p:nvPr/>
          </p:nvPicPr>
          <p:blipFill>
            <a:blip r:embed="rId4"/>
            <a:stretch>
              <a:fillRect/>
            </a:stretch>
          </p:blipFill>
          <p:spPr>
            <a:xfrm>
              <a:off x="782317" y="2608988"/>
              <a:ext cx="5376361" cy="2889794"/>
            </a:xfrm>
            <a:prstGeom prst="rect">
              <a:avLst/>
            </a:prstGeom>
          </p:spPr>
        </p:pic>
        <p:grpSp>
          <p:nvGrpSpPr>
            <p:cNvPr id="11" name="Group 10" descr="Read&amp;Write for Windows&#10;Read&amp;Write for Edge&#10;EquatIO" title="Literacy Apps in Store">
              <a:extLst>
                <a:ext uri="{FF2B5EF4-FFF2-40B4-BE49-F238E27FC236}">
                  <a16:creationId xmlns:a16="http://schemas.microsoft.com/office/drawing/2014/main" id="{529EE5A4-DC89-4915-8249-DFC972297F86}"/>
                </a:ext>
              </a:extLst>
            </p:cNvPr>
            <p:cNvGrpSpPr/>
            <p:nvPr/>
          </p:nvGrpSpPr>
          <p:grpSpPr>
            <a:xfrm>
              <a:off x="316041" y="3400426"/>
              <a:ext cx="5863492" cy="3594100"/>
              <a:chOff x="415791" y="3400426"/>
              <a:chExt cx="5863492" cy="3594100"/>
            </a:xfrm>
          </p:grpSpPr>
          <p:pic>
            <p:nvPicPr>
              <p:cNvPr id="5" name="Picture 4" title="Read&amp;Write for Windows">
                <a:extLst>
                  <a:ext uri="{FF2B5EF4-FFF2-40B4-BE49-F238E27FC236}">
                    <a16:creationId xmlns:a16="http://schemas.microsoft.com/office/drawing/2014/main" id="{F09CB6F8-AD95-47C5-850D-B506E74DC8E1}"/>
                  </a:ext>
                </a:extLst>
              </p:cNvPr>
              <p:cNvPicPr>
                <a:picLocks noChangeAspect="1"/>
              </p:cNvPicPr>
              <p:nvPr/>
            </p:nvPicPr>
            <p:blipFill>
              <a:blip r:embed="rId5"/>
              <a:stretch>
                <a:fillRect/>
              </a:stretch>
            </p:blipFill>
            <p:spPr>
              <a:xfrm>
                <a:off x="415791" y="3400426"/>
                <a:ext cx="5418349" cy="3594099"/>
              </a:xfrm>
              <a:prstGeom prst="rect">
                <a:avLst/>
              </a:prstGeom>
            </p:spPr>
          </p:pic>
          <p:pic>
            <p:nvPicPr>
              <p:cNvPr id="4" name="Picture 3" title="Read &amp; Write for Edge">
                <a:extLst>
                  <a:ext uri="{FF2B5EF4-FFF2-40B4-BE49-F238E27FC236}">
                    <a16:creationId xmlns:a16="http://schemas.microsoft.com/office/drawing/2014/main" id="{209C609D-7508-4377-A40D-3D75CD9C5E68}"/>
                  </a:ext>
                </a:extLst>
              </p:cNvPr>
              <p:cNvPicPr>
                <a:picLocks noChangeAspect="1"/>
              </p:cNvPicPr>
              <p:nvPr/>
            </p:nvPicPr>
            <p:blipFill rotWithShape="1">
              <a:blip r:embed="rId6"/>
              <a:srcRect b="22780"/>
              <a:stretch/>
            </p:blipFill>
            <p:spPr>
              <a:xfrm>
                <a:off x="619724" y="4219150"/>
                <a:ext cx="5418349" cy="2775376"/>
              </a:xfrm>
              <a:prstGeom prst="rect">
                <a:avLst/>
              </a:prstGeom>
            </p:spPr>
          </p:pic>
          <p:pic>
            <p:nvPicPr>
              <p:cNvPr id="6" name="Picture 5" title="EquatIO">
                <a:extLst>
                  <a:ext uri="{FF2B5EF4-FFF2-40B4-BE49-F238E27FC236}">
                    <a16:creationId xmlns:a16="http://schemas.microsoft.com/office/drawing/2014/main" id="{1E1BBB7C-06F6-4FF5-A43B-4F7B1A0F51A3}"/>
                  </a:ext>
                </a:extLst>
              </p:cNvPr>
              <p:cNvPicPr>
                <a:picLocks noChangeAspect="1"/>
              </p:cNvPicPr>
              <p:nvPr/>
            </p:nvPicPr>
            <p:blipFill rotWithShape="1">
              <a:blip r:embed="rId7"/>
              <a:srcRect b="45559"/>
              <a:stretch/>
            </p:blipFill>
            <p:spPr>
              <a:xfrm>
                <a:off x="860934" y="5037872"/>
                <a:ext cx="5418349" cy="1956653"/>
              </a:xfrm>
              <a:prstGeom prst="rect">
                <a:avLst/>
              </a:prstGeom>
            </p:spPr>
          </p:pic>
        </p:grpSp>
      </p:grpSp>
      <p:grpSp>
        <p:nvGrpSpPr>
          <p:cNvPr id="18" name="Group 17" title="Accessibility Apps in the Store from Tobii and others">
            <a:extLst>
              <a:ext uri="{FF2B5EF4-FFF2-40B4-BE49-F238E27FC236}">
                <a16:creationId xmlns:a16="http://schemas.microsoft.com/office/drawing/2014/main" id="{E02B6075-4099-4A77-B9BB-721715254345}"/>
              </a:ext>
            </a:extLst>
          </p:cNvPr>
          <p:cNvGrpSpPr/>
          <p:nvPr/>
        </p:nvGrpSpPr>
        <p:grpSpPr>
          <a:xfrm>
            <a:off x="6398403" y="1832336"/>
            <a:ext cx="5807163" cy="5162189"/>
            <a:chOff x="6398403" y="1832336"/>
            <a:chExt cx="5807163" cy="5162189"/>
          </a:xfrm>
        </p:grpSpPr>
        <p:pic>
          <p:nvPicPr>
            <p:cNvPr id="14" name="Picture 13" title="Claro ScreenRuler">
              <a:extLst>
                <a:ext uri="{FF2B5EF4-FFF2-40B4-BE49-F238E27FC236}">
                  <a16:creationId xmlns:a16="http://schemas.microsoft.com/office/drawing/2014/main" id="{EEB000CB-3C9F-4D10-B98A-1C415E8AD195}"/>
                </a:ext>
              </a:extLst>
            </p:cNvPr>
            <p:cNvPicPr>
              <a:picLocks noChangeAspect="1"/>
            </p:cNvPicPr>
            <p:nvPr/>
          </p:nvPicPr>
          <p:blipFill>
            <a:blip r:embed="rId8"/>
            <a:stretch>
              <a:fillRect/>
            </a:stretch>
          </p:blipFill>
          <p:spPr>
            <a:xfrm>
              <a:off x="6560996" y="1832336"/>
              <a:ext cx="5376360" cy="2889794"/>
            </a:xfrm>
            <a:prstGeom prst="rect">
              <a:avLst/>
            </a:prstGeom>
          </p:spPr>
        </p:pic>
        <p:pic>
          <p:nvPicPr>
            <p:cNvPr id="16" name="Picture 15" title="Pathways for Core First">
              <a:extLst>
                <a:ext uri="{FF2B5EF4-FFF2-40B4-BE49-F238E27FC236}">
                  <a16:creationId xmlns:a16="http://schemas.microsoft.com/office/drawing/2014/main" id="{FBEB5036-5440-47D6-BAA4-61419E82D2CE}"/>
                </a:ext>
              </a:extLst>
            </p:cNvPr>
            <p:cNvPicPr>
              <a:picLocks noChangeAspect="1"/>
            </p:cNvPicPr>
            <p:nvPr/>
          </p:nvPicPr>
          <p:blipFill>
            <a:blip r:embed="rId9"/>
            <a:stretch>
              <a:fillRect/>
            </a:stretch>
          </p:blipFill>
          <p:spPr>
            <a:xfrm>
              <a:off x="6778711" y="2608988"/>
              <a:ext cx="5262435" cy="2828559"/>
            </a:xfrm>
            <a:prstGeom prst="rect">
              <a:avLst/>
            </a:prstGeom>
          </p:spPr>
        </p:pic>
        <p:grpSp>
          <p:nvGrpSpPr>
            <p:cNvPr id="15" name="Group 14" descr="Snap + Core First&#10;Talk Tablet&#10;Predictable" title="AAC Apps in Store">
              <a:extLst>
                <a:ext uri="{FF2B5EF4-FFF2-40B4-BE49-F238E27FC236}">
                  <a16:creationId xmlns:a16="http://schemas.microsoft.com/office/drawing/2014/main" id="{26A15973-6C8E-41EC-A9EA-1FF07CFBE313}"/>
                </a:ext>
              </a:extLst>
            </p:cNvPr>
            <p:cNvGrpSpPr/>
            <p:nvPr/>
          </p:nvGrpSpPr>
          <p:grpSpPr>
            <a:xfrm>
              <a:off x="6398403" y="3400426"/>
              <a:ext cx="5807163" cy="3594099"/>
              <a:chOff x="3375701" y="3738039"/>
              <a:chExt cx="5807163" cy="3594099"/>
            </a:xfrm>
          </p:grpSpPr>
          <p:pic>
            <p:nvPicPr>
              <p:cNvPr id="7" name="Picture 6" descr="Snap + Core First Full&#10;Pathways for Core First&#10;Predictable" title="AAC Apps in Store">
                <a:extLst>
                  <a:ext uri="{FF2B5EF4-FFF2-40B4-BE49-F238E27FC236}">
                    <a16:creationId xmlns:a16="http://schemas.microsoft.com/office/drawing/2014/main" id="{1AB842B4-6443-4047-AA09-31AC41EBE515}"/>
                  </a:ext>
                </a:extLst>
              </p:cNvPr>
              <p:cNvPicPr>
                <a:picLocks noChangeAspect="1"/>
              </p:cNvPicPr>
              <p:nvPr/>
            </p:nvPicPr>
            <p:blipFill>
              <a:blip r:embed="rId10"/>
              <a:stretch>
                <a:fillRect/>
              </a:stretch>
            </p:blipFill>
            <p:spPr>
              <a:xfrm>
                <a:off x="3375701" y="3738039"/>
                <a:ext cx="5418349" cy="3594099"/>
              </a:xfrm>
              <a:prstGeom prst="rect">
                <a:avLst/>
              </a:prstGeom>
            </p:spPr>
          </p:pic>
          <p:pic>
            <p:nvPicPr>
              <p:cNvPr id="13" name="Picture 12" title="TalkTablet">
                <a:extLst>
                  <a:ext uri="{FF2B5EF4-FFF2-40B4-BE49-F238E27FC236}">
                    <a16:creationId xmlns:a16="http://schemas.microsoft.com/office/drawing/2014/main" id="{385ADB9B-F10B-47AD-9BC7-A884DCB91AD6}"/>
                  </a:ext>
                </a:extLst>
              </p:cNvPr>
              <p:cNvPicPr>
                <a:picLocks noChangeAspect="1"/>
              </p:cNvPicPr>
              <p:nvPr/>
            </p:nvPicPr>
            <p:blipFill rotWithShape="1">
              <a:blip r:embed="rId11"/>
              <a:srcRect b="11165"/>
              <a:stretch/>
            </p:blipFill>
            <p:spPr>
              <a:xfrm>
                <a:off x="3570595" y="4556761"/>
                <a:ext cx="5427388" cy="2775377"/>
              </a:xfrm>
              <a:prstGeom prst="rect">
                <a:avLst/>
              </a:prstGeom>
            </p:spPr>
          </p:pic>
          <p:pic>
            <p:nvPicPr>
              <p:cNvPr id="9" name="Picture 8" descr="Snap + Core First Full&#10;Pathways for Core First&#10;Predictable" title="AAC Apps in Store">
                <a:extLst>
                  <a:ext uri="{FF2B5EF4-FFF2-40B4-BE49-F238E27FC236}">
                    <a16:creationId xmlns:a16="http://schemas.microsoft.com/office/drawing/2014/main" id="{62F5A764-4929-44D7-BD25-8ABC50619273}"/>
                  </a:ext>
                </a:extLst>
              </p:cNvPr>
              <p:cNvPicPr>
                <a:picLocks noChangeAspect="1"/>
              </p:cNvPicPr>
              <p:nvPr/>
            </p:nvPicPr>
            <p:blipFill rotWithShape="1">
              <a:blip r:embed="rId12"/>
              <a:srcRect b="45559"/>
              <a:stretch/>
            </p:blipFill>
            <p:spPr>
              <a:xfrm>
                <a:off x="3764515" y="5375485"/>
                <a:ext cx="5418349" cy="1956653"/>
              </a:xfrm>
              <a:prstGeom prst="rect">
                <a:avLst/>
              </a:prstGeom>
            </p:spPr>
          </p:pic>
        </p:grpSp>
      </p:grpSp>
    </p:spTree>
    <p:extLst>
      <p:ext uri="{BB962C8B-B14F-4D97-AF65-F5344CB8AC3E}">
        <p14:creationId xmlns:p14="http://schemas.microsoft.com/office/powerpoint/2010/main" val="18456998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Part 3</a:t>
            </a:r>
          </a:p>
        </p:txBody>
      </p:sp>
      <p:sp>
        <p:nvSpPr>
          <p:cNvPr id="5" name="Text Placeholder 4"/>
          <p:cNvSpPr>
            <a:spLocks noGrp="1"/>
          </p:cNvSpPr>
          <p:nvPr>
            <p:ph type="body" sz="quarter" idx="10"/>
          </p:nvPr>
        </p:nvSpPr>
        <p:spPr>
          <a:xfrm>
            <a:off x="274638" y="1212850"/>
            <a:ext cx="11887200" cy="2092881"/>
          </a:xfrm>
          <a:prstGeom prst="rect">
            <a:avLst/>
          </a:prstGeom>
        </p:spPr>
        <p:txBody>
          <a:bodyPr/>
          <a:lstStyle/>
          <a:p>
            <a:endParaRPr lang="en-US" dirty="0"/>
          </a:p>
          <a:p>
            <a:pPr algn="ctr"/>
            <a:endParaRPr lang="en-US" dirty="0"/>
          </a:p>
          <a:p>
            <a:pPr algn="ctr"/>
            <a:r>
              <a:rPr lang="en-US" dirty="0"/>
              <a:t>Show me.</a:t>
            </a:r>
          </a:p>
        </p:txBody>
      </p:sp>
      <p:grpSp>
        <p:nvGrpSpPr>
          <p:cNvPr id="8" name="Group 7" descr="Microsoft culture&#10;Windows accessibility&#10;Accessibility demos&#10;Conclusion" title="Presentation agenda">
            <a:extLst>
              <a:ext uri="{FF2B5EF4-FFF2-40B4-BE49-F238E27FC236}">
                <a16:creationId xmlns:a16="http://schemas.microsoft.com/office/drawing/2014/main" id="{24022C37-1376-4B79-B7A9-68130F11516A}"/>
              </a:ext>
            </a:extLst>
          </p:cNvPr>
          <p:cNvGrpSpPr/>
          <p:nvPr/>
        </p:nvGrpSpPr>
        <p:grpSpPr>
          <a:xfrm>
            <a:off x="0" y="4378275"/>
            <a:ext cx="12436475" cy="1741476"/>
            <a:chOff x="0" y="4378275"/>
            <a:chExt cx="12436475" cy="1741476"/>
          </a:xfrm>
        </p:grpSpPr>
        <p:cxnSp>
          <p:nvCxnSpPr>
            <p:cNvPr id="3" name="Straight Connector 2">
              <a:extLst>
                <a:ext uri="{FF2B5EF4-FFF2-40B4-BE49-F238E27FC236}">
                  <a16:creationId xmlns:a16="http://schemas.microsoft.com/office/drawing/2014/main" id="{B87E3011-5515-4470-80E2-04284C190D0A}"/>
                </a:ext>
              </a:extLst>
            </p:cNvPr>
            <p:cNvCxnSpPr/>
            <p:nvPr/>
          </p:nvCxnSpPr>
          <p:spPr>
            <a:xfrm>
              <a:off x="0" y="4745421"/>
              <a:ext cx="12436475"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19E61B6-5D78-4667-82CE-8CD58921039A}"/>
                </a:ext>
              </a:extLst>
            </p:cNvPr>
            <p:cNvGrpSpPr/>
            <p:nvPr/>
          </p:nvGrpSpPr>
          <p:grpSpPr>
            <a:xfrm>
              <a:off x="6444763" y="4509894"/>
              <a:ext cx="2487168" cy="1609856"/>
              <a:chOff x="5059539" y="4509894"/>
              <a:chExt cx="2487168" cy="1609856"/>
            </a:xfrm>
          </p:grpSpPr>
          <p:sp>
            <p:nvSpPr>
              <p:cNvPr id="7" name="TextBox 6">
                <a:extLst>
                  <a:ext uri="{FF2B5EF4-FFF2-40B4-BE49-F238E27FC236}">
                    <a16:creationId xmlns:a16="http://schemas.microsoft.com/office/drawing/2014/main" id="{06B74C43-D754-4356-A632-6AA9D61ED1FD}"/>
                  </a:ext>
                </a:extLst>
              </p:cNvPr>
              <p:cNvSpPr txBox="1"/>
              <p:nvPr/>
            </p:nvSpPr>
            <p:spPr>
              <a:xfrm>
                <a:off x="5059539" y="5159487"/>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Accessibility Demos</a:t>
                </a:r>
              </a:p>
            </p:txBody>
          </p:sp>
          <p:sp>
            <p:nvSpPr>
              <p:cNvPr id="11" name="Oval 10">
                <a:extLst>
                  <a:ext uri="{FF2B5EF4-FFF2-40B4-BE49-F238E27FC236}">
                    <a16:creationId xmlns:a16="http://schemas.microsoft.com/office/drawing/2014/main" id="{6E22D5B3-D1C6-45CE-8166-32450A4678C3}"/>
                  </a:ext>
                </a:extLst>
              </p:cNvPr>
              <p:cNvSpPr/>
              <p:nvPr/>
            </p:nvSpPr>
            <p:spPr bwMode="auto">
              <a:xfrm>
                <a:off x="6067597"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grpSp>
          <p:nvGrpSpPr>
            <p:cNvPr id="2" name="Group 1">
              <a:extLst>
                <a:ext uri="{FF2B5EF4-FFF2-40B4-BE49-F238E27FC236}">
                  <a16:creationId xmlns:a16="http://schemas.microsoft.com/office/drawing/2014/main" id="{A807FD80-6F1B-4070-8263-4558EFFFBC9A}"/>
                </a:ext>
              </a:extLst>
            </p:cNvPr>
            <p:cNvGrpSpPr/>
            <p:nvPr/>
          </p:nvGrpSpPr>
          <p:grpSpPr>
            <a:xfrm>
              <a:off x="9215209" y="4509894"/>
              <a:ext cx="2487168" cy="1609854"/>
              <a:chOff x="9215209" y="4509894"/>
              <a:chExt cx="2487168" cy="1609854"/>
            </a:xfrm>
          </p:grpSpPr>
          <p:sp>
            <p:nvSpPr>
              <p:cNvPr id="9" name="TextBox 8">
                <a:extLst>
                  <a:ext uri="{FF2B5EF4-FFF2-40B4-BE49-F238E27FC236}">
                    <a16:creationId xmlns:a16="http://schemas.microsoft.com/office/drawing/2014/main" id="{C70DA438-5B25-4AB5-93AF-F70FC37832B8}"/>
                  </a:ext>
                </a:extLst>
              </p:cNvPr>
              <p:cNvSpPr txBox="1"/>
              <p:nvPr/>
            </p:nvSpPr>
            <p:spPr>
              <a:xfrm>
                <a:off x="9215209" y="5159485"/>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Conclusion and Call to Action </a:t>
                </a:r>
              </a:p>
            </p:txBody>
          </p:sp>
          <p:sp>
            <p:nvSpPr>
              <p:cNvPr id="13" name="Oval 12">
                <a:extLst>
                  <a:ext uri="{FF2B5EF4-FFF2-40B4-BE49-F238E27FC236}">
                    <a16:creationId xmlns:a16="http://schemas.microsoft.com/office/drawing/2014/main" id="{461BFD14-3519-4FA2-A0F3-6DF4EB2021AA}"/>
                  </a:ext>
                </a:extLst>
              </p:cNvPr>
              <p:cNvSpPr/>
              <p:nvPr/>
            </p:nvSpPr>
            <p:spPr bwMode="auto">
              <a:xfrm>
                <a:off x="10223268"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6" name="TextBox 5">
              <a:extLst>
                <a:ext uri="{FF2B5EF4-FFF2-40B4-BE49-F238E27FC236}">
                  <a16:creationId xmlns:a16="http://schemas.microsoft.com/office/drawing/2014/main" id="{BA7F2519-CAB4-4BFC-AD3D-023EAB0D321F}"/>
                </a:ext>
              </a:extLst>
            </p:cNvPr>
            <p:cNvSpPr txBox="1"/>
            <p:nvPr/>
          </p:nvSpPr>
          <p:spPr>
            <a:xfrm>
              <a:off x="903869" y="5159488"/>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Microsoft Culture</a:t>
              </a:r>
            </a:p>
          </p:txBody>
        </p:sp>
        <p:sp>
          <p:nvSpPr>
            <p:cNvPr id="10" name="Oval 9">
              <a:extLst>
                <a:ext uri="{FF2B5EF4-FFF2-40B4-BE49-F238E27FC236}">
                  <a16:creationId xmlns:a16="http://schemas.microsoft.com/office/drawing/2014/main" id="{BC0A1449-AC62-4C25-ADC7-AB46E09BDD5E}"/>
                </a:ext>
              </a:extLst>
            </p:cNvPr>
            <p:cNvSpPr/>
            <p:nvPr/>
          </p:nvSpPr>
          <p:spPr bwMode="auto">
            <a:xfrm>
              <a:off x="1911927"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 name="Oval 13">
              <a:extLst>
                <a:ext uri="{FF2B5EF4-FFF2-40B4-BE49-F238E27FC236}">
                  <a16:creationId xmlns:a16="http://schemas.microsoft.com/office/drawing/2014/main" id="{3D124609-5869-4C21-8029-D47E7BF04392}"/>
                </a:ext>
              </a:extLst>
            </p:cNvPr>
            <p:cNvSpPr/>
            <p:nvPr/>
          </p:nvSpPr>
          <p:spPr bwMode="auto">
            <a:xfrm>
              <a:off x="7320048" y="4378275"/>
              <a:ext cx="734290" cy="734290"/>
            </a:xfrm>
            <a:prstGeom prst="ellipse">
              <a:avLst/>
            </a:prstGeom>
            <a:no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8" name="Group 17">
              <a:extLst>
                <a:ext uri="{FF2B5EF4-FFF2-40B4-BE49-F238E27FC236}">
                  <a16:creationId xmlns:a16="http://schemas.microsoft.com/office/drawing/2014/main" id="{E93CC6DA-A5E0-4CC2-A0F9-733D33538ACB}"/>
                </a:ext>
              </a:extLst>
            </p:cNvPr>
            <p:cNvGrpSpPr/>
            <p:nvPr/>
          </p:nvGrpSpPr>
          <p:grpSpPr>
            <a:xfrm>
              <a:off x="3674316" y="4509894"/>
              <a:ext cx="2487168" cy="1609857"/>
              <a:chOff x="2981704" y="4509894"/>
              <a:chExt cx="2487168" cy="1609857"/>
            </a:xfrm>
          </p:grpSpPr>
          <p:sp>
            <p:nvSpPr>
              <p:cNvPr id="15" name="TextBox 14">
                <a:extLst>
                  <a:ext uri="{FF2B5EF4-FFF2-40B4-BE49-F238E27FC236}">
                    <a16:creationId xmlns:a16="http://schemas.microsoft.com/office/drawing/2014/main" id="{57B836C3-5154-4325-9D8D-95632301FF88}"/>
                  </a:ext>
                </a:extLst>
              </p:cNvPr>
              <p:cNvSpPr txBox="1"/>
              <p:nvPr/>
            </p:nvSpPr>
            <p:spPr>
              <a:xfrm>
                <a:off x="2981704" y="5159488"/>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Windows Accessibility</a:t>
                </a:r>
              </a:p>
            </p:txBody>
          </p:sp>
          <p:sp>
            <p:nvSpPr>
              <p:cNvPr id="16" name="Oval 15">
                <a:extLst>
                  <a:ext uri="{FF2B5EF4-FFF2-40B4-BE49-F238E27FC236}">
                    <a16:creationId xmlns:a16="http://schemas.microsoft.com/office/drawing/2014/main" id="{1CC48B5D-37F8-4574-BAA0-F039D44791B2}"/>
                  </a:ext>
                </a:extLst>
              </p:cNvPr>
              <p:cNvSpPr/>
              <p:nvPr/>
            </p:nvSpPr>
            <p:spPr bwMode="auto">
              <a:xfrm>
                <a:off x="3989762"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279704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Part 4</a:t>
            </a:r>
          </a:p>
        </p:txBody>
      </p:sp>
      <p:sp>
        <p:nvSpPr>
          <p:cNvPr id="5" name="Text Placeholder 4"/>
          <p:cNvSpPr>
            <a:spLocks noGrp="1"/>
          </p:cNvSpPr>
          <p:nvPr>
            <p:ph type="body" sz="quarter" idx="10"/>
          </p:nvPr>
        </p:nvSpPr>
        <p:spPr>
          <a:xfrm>
            <a:off x="274638" y="1212850"/>
            <a:ext cx="11887200" cy="2092881"/>
          </a:xfrm>
          <a:prstGeom prst="rect">
            <a:avLst/>
          </a:prstGeom>
        </p:spPr>
        <p:txBody>
          <a:bodyPr/>
          <a:lstStyle/>
          <a:p>
            <a:endParaRPr lang="en-US" dirty="0"/>
          </a:p>
          <a:p>
            <a:pPr algn="ctr"/>
            <a:endParaRPr lang="en-US" dirty="0"/>
          </a:p>
          <a:p>
            <a:pPr algn="ctr"/>
            <a:r>
              <a:rPr lang="en-US" dirty="0"/>
              <a:t>Wrap it up!</a:t>
            </a:r>
          </a:p>
        </p:txBody>
      </p:sp>
      <p:grpSp>
        <p:nvGrpSpPr>
          <p:cNvPr id="8" name="Group 7" descr="Microsoft culture&#10;Windows accessibility&#10;Accessibility demos&#10;Conclusion" title="Presentation agenda">
            <a:extLst>
              <a:ext uri="{FF2B5EF4-FFF2-40B4-BE49-F238E27FC236}">
                <a16:creationId xmlns:a16="http://schemas.microsoft.com/office/drawing/2014/main" id="{5CDB50E5-C8CA-4631-BDEB-5841E3C5EA15}"/>
              </a:ext>
            </a:extLst>
          </p:cNvPr>
          <p:cNvGrpSpPr/>
          <p:nvPr/>
        </p:nvGrpSpPr>
        <p:grpSpPr>
          <a:xfrm>
            <a:off x="0" y="4378275"/>
            <a:ext cx="12436475" cy="1741476"/>
            <a:chOff x="0" y="4378275"/>
            <a:chExt cx="12436475" cy="1741476"/>
          </a:xfrm>
        </p:grpSpPr>
        <p:cxnSp>
          <p:nvCxnSpPr>
            <p:cNvPr id="3" name="Straight Connector 2">
              <a:extLst>
                <a:ext uri="{FF2B5EF4-FFF2-40B4-BE49-F238E27FC236}">
                  <a16:creationId xmlns:a16="http://schemas.microsoft.com/office/drawing/2014/main" id="{B87E3011-5515-4470-80E2-04284C190D0A}"/>
                </a:ext>
              </a:extLst>
            </p:cNvPr>
            <p:cNvCxnSpPr/>
            <p:nvPr/>
          </p:nvCxnSpPr>
          <p:spPr>
            <a:xfrm>
              <a:off x="0" y="4745421"/>
              <a:ext cx="12436475"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19E61B6-5D78-4667-82CE-8CD58921039A}"/>
                </a:ext>
              </a:extLst>
            </p:cNvPr>
            <p:cNvGrpSpPr/>
            <p:nvPr/>
          </p:nvGrpSpPr>
          <p:grpSpPr>
            <a:xfrm>
              <a:off x="6444763" y="4509894"/>
              <a:ext cx="2487168" cy="1609856"/>
              <a:chOff x="5059539" y="4509894"/>
              <a:chExt cx="2487168" cy="1609856"/>
            </a:xfrm>
          </p:grpSpPr>
          <p:sp>
            <p:nvSpPr>
              <p:cNvPr id="7" name="TextBox 6">
                <a:extLst>
                  <a:ext uri="{FF2B5EF4-FFF2-40B4-BE49-F238E27FC236}">
                    <a16:creationId xmlns:a16="http://schemas.microsoft.com/office/drawing/2014/main" id="{06B74C43-D754-4356-A632-6AA9D61ED1FD}"/>
                  </a:ext>
                </a:extLst>
              </p:cNvPr>
              <p:cNvSpPr txBox="1"/>
              <p:nvPr/>
            </p:nvSpPr>
            <p:spPr>
              <a:xfrm>
                <a:off x="5059539" y="5159487"/>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Accessibility Demos</a:t>
                </a:r>
              </a:p>
            </p:txBody>
          </p:sp>
          <p:sp>
            <p:nvSpPr>
              <p:cNvPr id="11" name="Oval 10">
                <a:extLst>
                  <a:ext uri="{FF2B5EF4-FFF2-40B4-BE49-F238E27FC236}">
                    <a16:creationId xmlns:a16="http://schemas.microsoft.com/office/drawing/2014/main" id="{6E22D5B3-D1C6-45CE-8166-32450A4678C3}"/>
                  </a:ext>
                </a:extLst>
              </p:cNvPr>
              <p:cNvSpPr/>
              <p:nvPr/>
            </p:nvSpPr>
            <p:spPr bwMode="auto">
              <a:xfrm>
                <a:off x="6067597"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grpSp>
          <p:nvGrpSpPr>
            <p:cNvPr id="2" name="Group 1">
              <a:extLst>
                <a:ext uri="{FF2B5EF4-FFF2-40B4-BE49-F238E27FC236}">
                  <a16:creationId xmlns:a16="http://schemas.microsoft.com/office/drawing/2014/main" id="{A807FD80-6F1B-4070-8263-4558EFFFBC9A}"/>
                </a:ext>
              </a:extLst>
            </p:cNvPr>
            <p:cNvGrpSpPr/>
            <p:nvPr/>
          </p:nvGrpSpPr>
          <p:grpSpPr>
            <a:xfrm>
              <a:off x="9215209" y="4509894"/>
              <a:ext cx="2487168" cy="1609854"/>
              <a:chOff x="9215209" y="4509894"/>
              <a:chExt cx="2487168" cy="1609854"/>
            </a:xfrm>
          </p:grpSpPr>
          <p:sp>
            <p:nvSpPr>
              <p:cNvPr id="9" name="TextBox 8">
                <a:extLst>
                  <a:ext uri="{FF2B5EF4-FFF2-40B4-BE49-F238E27FC236}">
                    <a16:creationId xmlns:a16="http://schemas.microsoft.com/office/drawing/2014/main" id="{C70DA438-5B25-4AB5-93AF-F70FC37832B8}"/>
                  </a:ext>
                </a:extLst>
              </p:cNvPr>
              <p:cNvSpPr txBox="1"/>
              <p:nvPr/>
            </p:nvSpPr>
            <p:spPr>
              <a:xfrm>
                <a:off x="9215209" y="5159485"/>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Conclusion and Call to Action </a:t>
                </a:r>
              </a:p>
            </p:txBody>
          </p:sp>
          <p:sp>
            <p:nvSpPr>
              <p:cNvPr id="13" name="Oval 12">
                <a:extLst>
                  <a:ext uri="{FF2B5EF4-FFF2-40B4-BE49-F238E27FC236}">
                    <a16:creationId xmlns:a16="http://schemas.microsoft.com/office/drawing/2014/main" id="{461BFD14-3519-4FA2-A0F3-6DF4EB2021AA}"/>
                  </a:ext>
                </a:extLst>
              </p:cNvPr>
              <p:cNvSpPr/>
              <p:nvPr/>
            </p:nvSpPr>
            <p:spPr bwMode="auto">
              <a:xfrm>
                <a:off x="10223268"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6" name="TextBox 5">
              <a:extLst>
                <a:ext uri="{FF2B5EF4-FFF2-40B4-BE49-F238E27FC236}">
                  <a16:creationId xmlns:a16="http://schemas.microsoft.com/office/drawing/2014/main" id="{BA7F2519-CAB4-4BFC-AD3D-023EAB0D321F}"/>
                </a:ext>
              </a:extLst>
            </p:cNvPr>
            <p:cNvSpPr txBox="1"/>
            <p:nvPr/>
          </p:nvSpPr>
          <p:spPr>
            <a:xfrm>
              <a:off x="903869" y="5159488"/>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Microsoft Culture</a:t>
              </a:r>
            </a:p>
          </p:txBody>
        </p:sp>
        <p:sp>
          <p:nvSpPr>
            <p:cNvPr id="10" name="Oval 9">
              <a:extLst>
                <a:ext uri="{FF2B5EF4-FFF2-40B4-BE49-F238E27FC236}">
                  <a16:creationId xmlns:a16="http://schemas.microsoft.com/office/drawing/2014/main" id="{BC0A1449-AC62-4C25-ADC7-AB46E09BDD5E}"/>
                </a:ext>
              </a:extLst>
            </p:cNvPr>
            <p:cNvSpPr/>
            <p:nvPr/>
          </p:nvSpPr>
          <p:spPr bwMode="auto">
            <a:xfrm>
              <a:off x="1911927"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 name="Oval 13">
              <a:extLst>
                <a:ext uri="{FF2B5EF4-FFF2-40B4-BE49-F238E27FC236}">
                  <a16:creationId xmlns:a16="http://schemas.microsoft.com/office/drawing/2014/main" id="{3D124609-5869-4C21-8029-D47E7BF04392}"/>
                </a:ext>
              </a:extLst>
            </p:cNvPr>
            <p:cNvSpPr/>
            <p:nvPr/>
          </p:nvSpPr>
          <p:spPr bwMode="auto">
            <a:xfrm>
              <a:off x="10086108" y="4378275"/>
              <a:ext cx="734290" cy="734290"/>
            </a:xfrm>
            <a:prstGeom prst="ellipse">
              <a:avLst/>
            </a:prstGeom>
            <a:no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8" name="Group 17">
              <a:extLst>
                <a:ext uri="{FF2B5EF4-FFF2-40B4-BE49-F238E27FC236}">
                  <a16:creationId xmlns:a16="http://schemas.microsoft.com/office/drawing/2014/main" id="{E93CC6DA-A5E0-4CC2-A0F9-733D33538ACB}"/>
                </a:ext>
              </a:extLst>
            </p:cNvPr>
            <p:cNvGrpSpPr/>
            <p:nvPr/>
          </p:nvGrpSpPr>
          <p:grpSpPr>
            <a:xfrm>
              <a:off x="3674316" y="4509894"/>
              <a:ext cx="2487168" cy="1609857"/>
              <a:chOff x="2981704" y="4509894"/>
              <a:chExt cx="2487168" cy="1609857"/>
            </a:xfrm>
          </p:grpSpPr>
          <p:sp>
            <p:nvSpPr>
              <p:cNvPr id="15" name="TextBox 14">
                <a:extLst>
                  <a:ext uri="{FF2B5EF4-FFF2-40B4-BE49-F238E27FC236}">
                    <a16:creationId xmlns:a16="http://schemas.microsoft.com/office/drawing/2014/main" id="{57B836C3-5154-4325-9D8D-95632301FF88}"/>
                  </a:ext>
                </a:extLst>
              </p:cNvPr>
              <p:cNvSpPr txBox="1"/>
              <p:nvPr/>
            </p:nvSpPr>
            <p:spPr>
              <a:xfrm>
                <a:off x="2981704" y="5159488"/>
                <a:ext cx="248716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Windows Accessibility</a:t>
                </a:r>
              </a:p>
            </p:txBody>
          </p:sp>
          <p:sp>
            <p:nvSpPr>
              <p:cNvPr id="16" name="Oval 15">
                <a:extLst>
                  <a:ext uri="{FF2B5EF4-FFF2-40B4-BE49-F238E27FC236}">
                    <a16:creationId xmlns:a16="http://schemas.microsoft.com/office/drawing/2014/main" id="{1CC48B5D-37F8-4574-BAA0-F039D44791B2}"/>
                  </a:ext>
                </a:extLst>
              </p:cNvPr>
              <p:cNvSpPr/>
              <p:nvPr/>
            </p:nvSpPr>
            <p:spPr bwMode="auto">
              <a:xfrm>
                <a:off x="3989762" y="4509894"/>
                <a:ext cx="471053" cy="47105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148169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40ED-F136-4AED-8C24-4D6EF31194E5}"/>
              </a:ext>
            </a:extLst>
          </p:cNvPr>
          <p:cNvSpPr>
            <a:spLocks noGrp="1"/>
          </p:cNvSpPr>
          <p:nvPr>
            <p:ph type="title"/>
          </p:nvPr>
        </p:nvSpPr>
        <p:spPr>
          <a:xfrm>
            <a:off x="856634" y="911606"/>
            <a:ext cx="1714082" cy="271518"/>
          </a:xfrm>
        </p:spPr>
        <p:txBody>
          <a:bodyPr/>
          <a:lstStyle/>
          <a:p>
            <a:r>
              <a:rPr lang="en-US" sz="1020" spc="-104">
                <a:solidFill>
                  <a:schemeClr val="tx1"/>
                </a:solidFill>
              </a:rPr>
              <a:t>Microsoft Mission, continued</a:t>
            </a:r>
            <a:endParaRPr lang="en-US" sz="1020">
              <a:solidFill>
                <a:schemeClr val="tx1"/>
              </a:solidFill>
            </a:endParaRPr>
          </a:p>
        </p:txBody>
      </p:sp>
      <p:pic>
        <p:nvPicPr>
          <p:cNvPr id="3" name="Picture 2" descr="A collage of people from diverse careers working on different projects towards empowering the world."/>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3" y="1990"/>
            <a:ext cx="12439499" cy="6994168"/>
          </a:xfrm>
          <a:prstGeom prst="rect">
            <a:avLst/>
          </a:prstGeom>
        </p:spPr>
      </p:pic>
      <p:pic>
        <p:nvPicPr>
          <p:cNvPr id="6" name="Picture 5" descr="Black transparent overlay.">
            <a:extLst>
              <a:ext uri="{FF2B5EF4-FFF2-40B4-BE49-F238E27FC236}">
                <a16:creationId xmlns:a16="http://schemas.microsoft.com/office/drawing/2014/main" id="{562F586B-975B-4730-B5E0-A218D8AE3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9430"/>
            <a:ext cx="12440331" cy="7015588"/>
          </a:xfrm>
          <a:prstGeom prst="rect">
            <a:avLst/>
          </a:prstGeom>
        </p:spPr>
      </p:pic>
      <p:sp>
        <p:nvSpPr>
          <p:cNvPr id="10" name="Content Placeholder 9">
            <a:extLst>
              <a:ext uri="{FF2B5EF4-FFF2-40B4-BE49-F238E27FC236}">
                <a16:creationId xmlns:a16="http://schemas.microsoft.com/office/drawing/2014/main" id="{AE0621F3-C19F-4DF0-838A-45A4B6C47580}"/>
              </a:ext>
            </a:extLst>
          </p:cNvPr>
          <p:cNvSpPr>
            <a:spLocks noGrp="1"/>
          </p:cNvSpPr>
          <p:nvPr>
            <p:ph sz="quarter" idx="12"/>
          </p:nvPr>
        </p:nvSpPr>
        <p:spPr>
          <a:xfrm>
            <a:off x="3187781" y="2417721"/>
            <a:ext cx="5898307" cy="966235"/>
          </a:xfrm>
        </p:spPr>
        <p:txBody>
          <a:bodyPr/>
          <a:lstStyle/>
          <a:p>
            <a:pPr algn="ctr"/>
            <a:r>
              <a:rPr lang="en-US" sz="5507" spc="-102" dirty="0">
                <a:solidFill>
                  <a:schemeClr val="tx1"/>
                </a:solidFill>
              </a:rPr>
              <a:t>Microsoft Mission</a:t>
            </a:r>
          </a:p>
        </p:txBody>
      </p:sp>
      <p:sp>
        <p:nvSpPr>
          <p:cNvPr id="4" name="Content Placeholder 3">
            <a:extLst>
              <a:ext uri="{FF2B5EF4-FFF2-40B4-BE49-F238E27FC236}">
                <a16:creationId xmlns:a16="http://schemas.microsoft.com/office/drawing/2014/main" id="{27D3D8B8-9954-4A45-85AC-63624A584DDF}"/>
              </a:ext>
            </a:extLst>
          </p:cNvPr>
          <p:cNvSpPr>
            <a:spLocks noGrp="1"/>
          </p:cNvSpPr>
          <p:nvPr>
            <p:ph sz="quarter" idx="10"/>
          </p:nvPr>
        </p:nvSpPr>
        <p:spPr>
          <a:xfrm>
            <a:off x="716090" y="3611662"/>
            <a:ext cx="11152384" cy="1539152"/>
          </a:xfrm>
        </p:spPr>
        <p:txBody>
          <a:bodyPr/>
          <a:lstStyle/>
          <a:p>
            <a:pPr>
              <a:lnSpc>
                <a:spcPct val="95000"/>
              </a:lnSpc>
              <a:spcBef>
                <a:spcPts val="0"/>
              </a:spcBef>
            </a:pPr>
            <a:r>
              <a:rPr lang="en-US">
                <a:solidFill>
                  <a:srgbClr val="FFFFFF"/>
                </a:solidFill>
                <a:cs typeface="Segoe UI Semilight" panose="020B0402040204020203" pitchFamily="34" charset="0"/>
              </a:rPr>
              <a:t>Empower every person and every organization on the planet to achieve more</a:t>
            </a:r>
          </a:p>
        </p:txBody>
      </p:sp>
    </p:spTree>
    <p:extLst>
      <p:ext uri="{BB962C8B-B14F-4D97-AF65-F5344CB8AC3E}">
        <p14:creationId xmlns:p14="http://schemas.microsoft.com/office/powerpoint/2010/main" val="18751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42" presetClass="path" presetSubtype="0" decel="100000" fill="hold" grpId="1" nodeType="withEffect">
                                  <p:stCondLst>
                                    <p:cond delay="500"/>
                                  </p:stCondLst>
                                  <p:childTnLst>
                                    <p:animMotion origin="layout" path="M -0.00104 0.1537 L -2.08333E-6 -3.33333E-6 " pathEditMode="relative" rAng="0" ptsTypes="AA">
                                      <p:cBhvr>
                                        <p:cTn id="12" dur="500" fill="hold"/>
                                        <p:tgtEl>
                                          <p:spTgt spid="10"/>
                                        </p:tgtEl>
                                        <p:attrNameLst>
                                          <p:attrName>ppt_x</p:attrName>
                                          <p:attrName>ppt_y</p:attrName>
                                        </p:attrNameLst>
                                      </p:cBhvr>
                                      <p:rCtr x="130" y="-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a:solidFill>
                  <a:schemeClr val="tx1"/>
                </a:solidFill>
              </a:rPr>
              <a:t>Call to Action</a:t>
            </a:r>
          </a:p>
        </p:txBody>
      </p:sp>
      <p:grpSp>
        <p:nvGrpSpPr>
          <p:cNvPr id="18" name="Group 17" title="Become an insider">
            <a:extLst>
              <a:ext uri="{FF2B5EF4-FFF2-40B4-BE49-F238E27FC236}">
                <a16:creationId xmlns:a16="http://schemas.microsoft.com/office/drawing/2014/main" id="{ED38EEA8-61A2-470C-AED6-68EC95C84036}"/>
              </a:ext>
            </a:extLst>
          </p:cNvPr>
          <p:cNvGrpSpPr/>
          <p:nvPr/>
        </p:nvGrpSpPr>
        <p:grpSpPr>
          <a:xfrm>
            <a:off x="531788" y="1413847"/>
            <a:ext cx="3479137" cy="4277762"/>
            <a:chOff x="531788" y="1413847"/>
            <a:chExt cx="3479137" cy="4277762"/>
          </a:xfrm>
        </p:grpSpPr>
        <p:sp>
          <p:nvSpPr>
            <p:cNvPr id="9" name="Freeform: Shape 8">
              <a:extLst>
                <a:ext uri="{FF2B5EF4-FFF2-40B4-BE49-F238E27FC236}">
                  <a16:creationId xmlns:a16="http://schemas.microsoft.com/office/drawing/2014/main" id="{ED82AA3B-2F59-4578-B08A-8C6FD7C076DB}"/>
                </a:ext>
              </a:extLst>
            </p:cNvPr>
            <p:cNvSpPr/>
            <p:nvPr/>
          </p:nvSpPr>
          <p:spPr>
            <a:xfrm>
              <a:off x="966462" y="1912167"/>
              <a:ext cx="3044463" cy="1889721"/>
            </a:xfrm>
            <a:custGeom>
              <a:avLst/>
              <a:gdLst>
                <a:gd name="connsiteX0" fmla="*/ 0 w 2833165"/>
                <a:gd name="connsiteY0" fmla="*/ 0 h 1889721"/>
                <a:gd name="connsiteX1" fmla="*/ 2833165 w 2833165"/>
                <a:gd name="connsiteY1" fmla="*/ 0 h 1889721"/>
                <a:gd name="connsiteX2" fmla="*/ 2833165 w 2833165"/>
                <a:gd name="connsiteY2" fmla="*/ 1889721 h 1889721"/>
                <a:gd name="connsiteX3" fmla="*/ 0 w 2833165"/>
                <a:gd name="connsiteY3" fmla="*/ 1889721 h 1889721"/>
                <a:gd name="connsiteX4" fmla="*/ 0 w 2833165"/>
                <a:gd name="connsiteY4" fmla="*/ 0 h 188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165" h="1889721">
                  <a:moveTo>
                    <a:pt x="0" y="0"/>
                  </a:moveTo>
                  <a:lnTo>
                    <a:pt x="2833165" y="0"/>
                  </a:lnTo>
                  <a:lnTo>
                    <a:pt x="2833165" y="1889721"/>
                  </a:lnTo>
                  <a:lnTo>
                    <a:pt x="0" y="1889721"/>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3306" tIns="142240" rIns="142241" bIns="142240" numCol="1" spcCol="1270" anchor="ctr" anchorCtr="0">
              <a:noAutofit/>
            </a:bodyPr>
            <a:lstStyle/>
            <a:p>
              <a:pPr marL="0" lvl="0" indent="0" algn="l" defTabSz="889000">
                <a:lnSpc>
                  <a:spcPct val="90000"/>
                </a:lnSpc>
                <a:spcBef>
                  <a:spcPct val="0"/>
                </a:spcBef>
                <a:spcAft>
                  <a:spcPct val="35000"/>
                </a:spcAft>
                <a:buNone/>
              </a:pPr>
              <a:r>
                <a:rPr lang="en-US" sz="2400" b="1" kern="1200"/>
                <a:t>Become a Windows 10 Insider</a:t>
              </a:r>
            </a:p>
          </p:txBody>
        </p:sp>
        <p:sp>
          <p:nvSpPr>
            <p:cNvPr id="10" name="Freeform: Shape 9">
              <a:extLst>
                <a:ext uri="{FF2B5EF4-FFF2-40B4-BE49-F238E27FC236}">
                  <a16:creationId xmlns:a16="http://schemas.microsoft.com/office/drawing/2014/main" id="{F1099763-30DB-4BFA-8690-42B639D44E41}"/>
                </a:ext>
              </a:extLst>
            </p:cNvPr>
            <p:cNvSpPr/>
            <p:nvPr/>
          </p:nvSpPr>
          <p:spPr>
            <a:xfrm>
              <a:off x="966462" y="3801888"/>
              <a:ext cx="3044463" cy="1889721"/>
            </a:xfrm>
            <a:custGeom>
              <a:avLst/>
              <a:gdLst>
                <a:gd name="connsiteX0" fmla="*/ 0 w 2833165"/>
                <a:gd name="connsiteY0" fmla="*/ 0 h 1889721"/>
                <a:gd name="connsiteX1" fmla="*/ 2833165 w 2833165"/>
                <a:gd name="connsiteY1" fmla="*/ 0 h 1889721"/>
                <a:gd name="connsiteX2" fmla="*/ 2833165 w 2833165"/>
                <a:gd name="connsiteY2" fmla="*/ 1889721 h 1889721"/>
                <a:gd name="connsiteX3" fmla="*/ 0 w 2833165"/>
                <a:gd name="connsiteY3" fmla="*/ 1889721 h 1889721"/>
                <a:gd name="connsiteX4" fmla="*/ 0 w 2833165"/>
                <a:gd name="connsiteY4" fmla="*/ 0 h 188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165" h="1889721">
                  <a:moveTo>
                    <a:pt x="0" y="0"/>
                  </a:moveTo>
                  <a:lnTo>
                    <a:pt x="2833165" y="0"/>
                  </a:lnTo>
                  <a:lnTo>
                    <a:pt x="2833165" y="1889721"/>
                  </a:lnTo>
                  <a:lnTo>
                    <a:pt x="0" y="1889721"/>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3306" tIns="106680" rIns="106681" bIns="106680" numCol="1" spcCol="1270" anchor="ctr" anchorCtr="0">
              <a:noAutofit/>
            </a:bodyPr>
            <a:lstStyle/>
            <a:p>
              <a:pPr lvl="0" defTabSz="666750">
                <a:lnSpc>
                  <a:spcPct val="90000"/>
                </a:lnSpc>
                <a:spcBef>
                  <a:spcPct val="0"/>
                </a:spcBef>
                <a:spcAft>
                  <a:spcPct val="35000"/>
                </a:spcAft>
              </a:pPr>
              <a:r>
                <a:rPr lang="en-US" sz="1500" dirty="0">
                  <a:solidFill>
                    <a:schemeClr val="bg1"/>
                  </a:solidFill>
                </a:rPr>
                <a:t>Go to </a:t>
              </a:r>
              <a:r>
                <a:rPr lang="en-US" sz="1500" u="sng" dirty="0">
                  <a:solidFill>
                    <a:schemeClr val="bg1"/>
                  </a:solidFill>
                </a:rPr>
                <a:t>https://insider.windows.com/</a:t>
              </a:r>
              <a:br>
                <a:rPr lang="en-US" sz="1500" u="sng" dirty="0">
                  <a:solidFill>
                    <a:schemeClr val="bg1"/>
                  </a:solidFill>
                </a:rPr>
              </a:br>
              <a:r>
                <a:rPr lang="en-US" sz="1500" dirty="0">
                  <a:solidFill>
                    <a:schemeClr val="bg1"/>
                  </a:solidFill>
                </a:rPr>
                <a:t>to learn how to get preview versions of Windows 10</a:t>
              </a:r>
              <a:endParaRPr lang="en-US" sz="1500" kern="1200" dirty="0">
                <a:solidFill>
                  <a:schemeClr val="bg1"/>
                </a:solidFill>
              </a:endParaRPr>
            </a:p>
          </p:txBody>
        </p:sp>
        <p:sp>
          <p:nvSpPr>
            <p:cNvPr id="11" name="Freeform: Shape 10">
              <a:extLst>
                <a:ext uri="{FF2B5EF4-FFF2-40B4-BE49-F238E27FC236}">
                  <a16:creationId xmlns:a16="http://schemas.microsoft.com/office/drawing/2014/main" id="{5472239E-D976-4B8B-AB91-EE011F9683EE}"/>
                </a:ext>
              </a:extLst>
            </p:cNvPr>
            <p:cNvSpPr/>
            <p:nvPr/>
          </p:nvSpPr>
          <p:spPr>
            <a:xfrm>
              <a:off x="531788" y="1413847"/>
              <a:ext cx="807924" cy="807924"/>
            </a:xfrm>
            <a:custGeom>
              <a:avLst/>
              <a:gdLst>
                <a:gd name="connsiteX0" fmla="*/ 0 w 807924"/>
                <a:gd name="connsiteY0" fmla="*/ 403962 h 807924"/>
                <a:gd name="connsiteX1" fmla="*/ 403962 w 807924"/>
                <a:gd name="connsiteY1" fmla="*/ 0 h 807924"/>
                <a:gd name="connsiteX2" fmla="*/ 807924 w 807924"/>
                <a:gd name="connsiteY2" fmla="*/ 403962 h 807924"/>
                <a:gd name="connsiteX3" fmla="*/ 403962 w 807924"/>
                <a:gd name="connsiteY3" fmla="*/ 807924 h 807924"/>
                <a:gd name="connsiteX4" fmla="*/ 0 w 807924"/>
                <a:gd name="connsiteY4" fmla="*/ 403962 h 807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24" h="807924">
                  <a:moveTo>
                    <a:pt x="0" y="403962"/>
                  </a:moveTo>
                  <a:cubicBezTo>
                    <a:pt x="0" y="180860"/>
                    <a:pt x="180860" y="0"/>
                    <a:pt x="403962" y="0"/>
                  </a:cubicBezTo>
                  <a:cubicBezTo>
                    <a:pt x="627064" y="0"/>
                    <a:pt x="807924" y="180860"/>
                    <a:pt x="807924" y="403962"/>
                  </a:cubicBezTo>
                  <a:cubicBezTo>
                    <a:pt x="807924" y="627064"/>
                    <a:pt x="627064" y="807924"/>
                    <a:pt x="403962" y="807924"/>
                  </a:cubicBezTo>
                  <a:cubicBezTo>
                    <a:pt x="180860" y="807924"/>
                    <a:pt x="0" y="627064"/>
                    <a:pt x="0" y="403962"/>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318" tIns="118318" rIns="118318" bIns="118318" numCol="1" spcCol="1270" anchor="ctr" anchorCtr="0">
              <a:noAutofit/>
            </a:bodyPr>
            <a:lstStyle/>
            <a:p>
              <a:pPr marL="0" lvl="0" indent="0" algn="ctr" defTabSz="1644650">
                <a:lnSpc>
                  <a:spcPct val="90000"/>
                </a:lnSpc>
                <a:spcBef>
                  <a:spcPct val="0"/>
                </a:spcBef>
                <a:spcAft>
                  <a:spcPct val="35000"/>
                </a:spcAft>
                <a:buNone/>
              </a:pPr>
              <a:r>
                <a:rPr lang="en-US" sz="3700" kern="1200"/>
                <a:t>1</a:t>
              </a:r>
            </a:p>
          </p:txBody>
        </p:sp>
      </p:grpSp>
      <p:grpSp>
        <p:nvGrpSpPr>
          <p:cNvPr id="19" name="Group 18" title="Explore ease of access">
            <a:extLst>
              <a:ext uri="{FF2B5EF4-FFF2-40B4-BE49-F238E27FC236}">
                <a16:creationId xmlns:a16="http://schemas.microsoft.com/office/drawing/2014/main" id="{79B67A36-0EC3-42A1-8C87-60EE9FABD21B}"/>
              </a:ext>
            </a:extLst>
          </p:cNvPr>
          <p:cNvGrpSpPr/>
          <p:nvPr/>
        </p:nvGrpSpPr>
        <p:grpSpPr>
          <a:xfrm>
            <a:off x="4172878" y="1413847"/>
            <a:ext cx="3456358" cy="4285567"/>
            <a:chOff x="4172878" y="1413847"/>
            <a:chExt cx="3456358" cy="4285567"/>
          </a:xfrm>
        </p:grpSpPr>
        <p:sp>
          <p:nvSpPr>
            <p:cNvPr id="12" name="Freeform: Shape 11">
              <a:extLst>
                <a:ext uri="{FF2B5EF4-FFF2-40B4-BE49-F238E27FC236}">
                  <a16:creationId xmlns:a16="http://schemas.microsoft.com/office/drawing/2014/main" id="{A2F84306-7B3A-402B-BA24-CE0F171BFE56}"/>
                </a:ext>
              </a:extLst>
            </p:cNvPr>
            <p:cNvSpPr/>
            <p:nvPr/>
          </p:nvSpPr>
          <p:spPr>
            <a:xfrm>
              <a:off x="4584773" y="1919972"/>
              <a:ext cx="3044463" cy="1889721"/>
            </a:xfrm>
            <a:custGeom>
              <a:avLst/>
              <a:gdLst>
                <a:gd name="connsiteX0" fmla="*/ 0 w 2833165"/>
                <a:gd name="connsiteY0" fmla="*/ 0 h 1889721"/>
                <a:gd name="connsiteX1" fmla="*/ 2833165 w 2833165"/>
                <a:gd name="connsiteY1" fmla="*/ 0 h 1889721"/>
                <a:gd name="connsiteX2" fmla="*/ 2833165 w 2833165"/>
                <a:gd name="connsiteY2" fmla="*/ 1889721 h 1889721"/>
                <a:gd name="connsiteX3" fmla="*/ 0 w 2833165"/>
                <a:gd name="connsiteY3" fmla="*/ 1889721 h 1889721"/>
                <a:gd name="connsiteX4" fmla="*/ 0 w 2833165"/>
                <a:gd name="connsiteY4" fmla="*/ 0 h 188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165" h="1889721">
                  <a:moveTo>
                    <a:pt x="0" y="0"/>
                  </a:moveTo>
                  <a:lnTo>
                    <a:pt x="2833165" y="0"/>
                  </a:lnTo>
                  <a:lnTo>
                    <a:pt x="2833165" y="1889721"/>
                  </a:lnTo>
                  <a:lnTo>
                    <a:pt x="0" y="1889721"/>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3306" tIns="142240" rIns="142241" bIns="142240" numCol="1" spcCol="1270" anchor="ctr" anchorCtr="0">
              <a:noAutofit/>
            </a:bodyPr>
            <a:lstStyle/>
            <a:p>
              <a:pPr marL="0" lvl="0" indent="0" algn="l" defTabSz="889000">
                <a:lnSpc>
                  <a:spcPct val="90000"/>
                </a:lnSpc>
                <a:spcBef>
                  <a:spcPct val="0"/>
                </a:spcBef>
                <a:spcAft>
                  <a:spcPct val="35000"/>
                </a:spcAft>
                <a:buNone/>
              </a:pPr>
              <a:r>
                <a:rPr lang="en-US" sz="2400" b="1" kern="1200"/>
                <a:t>Explore</a:t>
              </a:r>
              <a:br>
                <a:rPr lang="en-US" sz="2400" b="1" kern="1200"/>
              </a:br>
              <a:r>
                <a:rPr lang="en-US" sz="2400" b="1" kern="1200"/>
                <a:t>Ease of Access</a:t>
              </a:r>
            </a:p>
          </p:txBody>
        </p:sp>
        <p:sp>
          <p:nvSpPr>
            <p:cNvPr id="13" name="Freeform: Shape 12">
              <a:extLst>
                <a:ext uri="{FF2B5EF4-FFF2-40B4-BE49-F238E27FC236}">
                  <a16:creationId xmlns:a16="http://schemas.microsoft.com/office/drawing/2014/main" id="{4392B330-04A0-4356-8AE3-05F992073DB7}"/>
                </a:ext>
              </a:extLst>
            </p:cNvPr>
            <p:cNvSpPr/>
            <p:nvPr/>
          </p:nvSpPr>
          <p:spPr>
            <a:xfrm>
              <a:off x="4584773" y="3809693"/>
              <a:ext cx="3044463" cy="1889721"/>
            </a:xfrm>
            <a:custGeom>
              <a:avLst/>
              <a:gdLst>
                <a:gd name="connsiteX0" fmla="*/ 0 w 2833165"/>
                <a:gd name="connsiteY0" fmla="*/ 0 h 1889721"/>
                <a:gd name="connsiteX1" fmla="*/ 2833165 w 2833165"/>
                <a:gd name="connsiteY1" fmla="*/ 0 h 1889721"/>
                <a:gd name="connsiteX2" fmla="*/ 2833165 w 2833165"/>
                <a:gd name="connsiteY2" fmla="*/ 1889721 h 1889721"/>
                <a:gd name="connsiteX3" fmla="*/ 0 w 2833165"/>
                <a:gd name="connsiteY3" fmla="*/ 1889721 h 1889721"/>
                <a:gd name="connsiteX4" fmla="*/ 0 w 2833165"/>
                <a:gd name="connsiteY4" fmla="*/ 0 h 188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165" h="1889721">
                  <a:moveTo>
                    <a:pt x="0" y="0"/>
                  </a:moveTo>
                  <a:lnTo>
                    <a:pt x="2833165" y="0"/>
                  </a:lnTo>
                  <a:lnTo>
                    <a:pt x="2833165" y="1889721"/>
                  </a:lnTo>
                  <a:lnTo>
                    <a:pt x="0" y="1889721"/>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3306" tIns="106680" rIns="106681" bIns="106680" numCol="1" spcCol="1270" anchor="ctr" anchorCtr="0">
              <a:noAutofit/>
            </a:bodyPr>
            <a:lstStyle/>
            <a:p>
              <a:pPr marL="0" lvl="0" indent="0" algn="l" defTabSz="666750">
                <a:lnSpc>
                  <a:spcPct val="90000"/>
                </a:lnSpc>
                <a:spcBef>
                  <a:spcPct val="0"/>
                </a:spcBef>
                <a:spcAft>
                  <a:spcPct val="35000"/>
                </a:spcAft>
                <a:buFont typeface="+mj-lt"/>
                <a:buNone/>
              </a:pPr>
              <a:r>
                <a:rPr lang="en-US" sz="1500" kern="1200"/>
                <a:t>Try features that make your device easier to use</a:t>
              </a:r>
            </a:p>
          </p:txBody>
        </p:sp>
        <p:sp>
          <p:nvSpPr>
            <p:cNvPr id="14" name="Freeform: Shape 13">
              <a:extLst>
                <a:ext uri="{FF2B5EF4-FFF2-40B4-BE49-F238E27FC236}">
                  <a16:creationId xmlns:a16="http://schemas.microsoft.com/office/drawing/2014/main" id="{05EB29E1-1C3D-4A92-BB50-B3414E090A91}"/>
                </a:ext>
              </a:extLst>
            </p:cNvPr>
            <p:cNvSpPr/>
            <p:nvPr/>
          </p:nvSpPr>
          <p:spPr>
            <a:xfrm>
              <a:off x="4172878" y="1413847"/>
              <a:ext cx="807924" cy="807924"/>
            </a:xfrm>
            <a:custGeom>
              <a:avLst/>
              <a:gdLst>
                <a:gd name="connsiteX0" fmla="*/ 0 w 807924"/>
                <a:gd name="connsiteY0" fmla="*/ 403962 h 807924"/>
                <a:gd name="connsiteX1" fmla="*/ 403962 w 807924"/>
                <a:gd name="connsiteY1" fmla="*/ 0 h 807924"/>
                <a:gd name="connsiteX2" fmla="*/ 807924 w 807924"/>
                <a:gd name="connsiteY2" fmla="*/ 403962 h 807924"/>
                <a:gd name="connsiteX3" fmla="*/ 403962 w 807924"/>
                <a:gd name="connsiteY3" fmla="*/ 807924 h 807924"/>
                <a:gd name="connsiteX4" fmla="*/ 0 w 807924"/>
                <a:gd name="connsiteY4" fmla="*/ 403962 h 807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24" h="807924">
                  <a:moveTo>
                    <a:pt x="0" y="403962"/>
                  </a:moveTo>
                  <a:cubicBezTo>
                    <a:pt x="0" y="180860"/>
                    <a:pt x="180860" y="0"/>
                    <a:pt x="403962" y="0"/>
                  </a:cubicBezTo>
                  <a:cubicBezTo>
                    <a:pt x="627064" y="0"/>
                    <a:pt x="807924" y="180860"/>
                    <a:pt x="807924" y="403962"/>
                  </a:cubicBezTo>
                  <a:cubicBezTo>
                    <a:pt x="807924" y="627064"/>
                    <a:pt x="627064" y="807924"/>
                    <a:pt x="403962" y="807924"/>
                  </a:cubicBezTo>
                  <a:cubicBezTo>
                    <a:pt x="180860" y="807924"/>
                    <a:pt x="0" y="627064"/>
                    <a:pt x="0" y="403962"/>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318" tIns="118318" rIns="118318" bIns="118318" numCol="1" spcCol="1270" anchor="ctr" anchorCtr="0">
              <a:noAutofit/>
            </a:bodyPr>
            <a:lstStyle/>
            <a:p>
              <a:pPr marL="0" lvl="0" indent="0" algn="ctr" defTabSz="1644650">
                <a:lnSpc>
                  <a:spcPct val="90000"/>
                </a:lnSpc>
                <a:spcBef>
                  <a:spcPct val="0"/>
                </a:spcBef>
                <a:spcAft>
                  <a:spcPct val="35000"/>
                </a:spcAft>
                <a:buNone/>
              </a:pPr>
              <a:r>
                <a:rPr lang="en-US" sz="3700" kern="1200"/>
                <a:t>2</a:t>
              </a:r>
            </a:p>
          </p:txBody>
        </p:sp>
      </p:grpSp>
      <p:grpSp>
        <p:nvGrpSpPr>
          <p:cNvPr id="20" name="Group 19" title="Share your feedback">
            <a:extLst>
              <a:ext uri="{FF2B5EF4-FFF2-40B4-BE49-F238E27FC236}">
                <a16:creationId xmlns:a16="http://schemas.microsoft.com/office/drawing/2014/main" id="{5183D649-0489-401E-A4DA-17BE2042BECA}"/>
              </a:ext>
            </a:extLst>
          </p:cNvPr>
          <p:cNvGrpSpPr/>
          <p:nvPr/>
        </p:nvGrpSpPr>
        <p:grpSpPr>
          <a:xfrm>
            <a:off x="7813967" y="1413847"/>
            <a:ext cx="3511775" cy="4304048"/>
            <a:chOff x="7813967" y="1413847"/>
            <a:chExt cx="3511775" cy="4304048"/>
          </a:xfrm>
        </p:grpSpPr>
        <p:sp>
          <p:nvSpPr>
            <p:cNvPr id="15" name="Freeform: Shape 14">
              <a:extLst>
                <a:ext uri="{FF2B5EF4-FFF2-40B4-BE49-F238E27FC236}">
                  <a16:creationId xmlns:a16="http://schemas.microsoft.com/office/drawing/2014/main" id="{E01502E6-1619-4068-8B12-73F80B89F5E1}"/>
                </a:ext>
              </a:extLst>
            </p:cNvPr>
            <p:cNvSpPr/>
            <p:nvPr/>
          </p:nvSpPr>
          <p:spPr>
            <a:xfrm>
              <a:off x="8281279" y="1938453"/>
              <a:ext cx="3044463" cy="1889721"/>
            </a:xfrm>
            <a:custGeom>
              <a:avLst/>
              <a:gdLst>
                <a:gd name="connsiteX0" fmla="*/ 0 w 2833165"/>
                <a:gd name="connsiteY0" fmla="*/ 0 h 1889721"/>
                <a:gd name="connsiteX1" fmla="*/ 2833165 w 2833165"/>
                <a:gd name="connsiteY1" fmla="*/ 0 h 1889721"/>
                <a:gd name="connsiteX2" fmla="*/ 2833165 w 2833165"/>
                <a:gd name="connsiteY2" fmla="*/ 1889721 h 1889721"/>
                <a:gd name="connsiteX3" fmla="*/ 0 w 2833165"/>
                <a:gd name="connsiteY3" fmla="*/ 1889721 h 1889721"/>
                <a:gd name="connsiteX4" fmla="*/ 0 w 2833165"/>
                <a:gd name="connsiteY4" fmla="*/ 0 h 188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165" h="1889721">
                  <a:moveTo>
                    <a:pt x="0" y="0"/>
                  </a:moveTo>
                  <a:lnTo>
                    <a:pt x="2833165" y="0"/>
                  </a:lnTo>
                  <a:lnTo>
                    <a:pt x="2833165" y="1889721"/>
                  </a:lnTo>
                  <a:lnTo>
                    <a:pt x="0" y="1889721"/>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3306" tIns="142240" rIns="142241" bIns="142240" numCol="1" spcCol="1270" anchor="ctr" anchorCtr="0">
              <a:noAutofit/>
            </a:bodyPr>
            <a:lstStyle/>
            <a:p>
              <a:pPr marL="0" lvl="0" indent="0" algn="l" defTabSz="889000">
                <a:lnSpc>
                  <a:spcPct val="90000"/>
                </a:lnSpc>
                <a:spcBef>
                  <a:spcPct val="0"/>
                </a:spcBef>
                <a:spcAft>
                  <a:spcPct val="35000"/>
                </a:spcAft>
                <a:buNone/>
              </a:pPr>
              <a:r>
                <a:rPr lang="en-US" sz="2400" b="1" kern="1200"/>
                <a:t>Share Your Feedback</a:t>
              </a:r>
            </a:p>
          </p:txBody>
        </p:sp>
        <p:sp>
          <p:nvSpPr>
            <p:cNvPr id="16" name="Freeform: Shape 15">
              <a:extLst>
                <a:ext uri="{FF2B5EF4-FFF2-40B4-BE49-F238E27FC236}">
                  <a16:creationId xmlns:a16="http://schemas.microsoft.com/office/drawing/2014/main" id="{22C16DA4-E9FB-473D-B432-F59D8F5B92E6}"/>
                </a:ext>
              </a:extLst>
            </p:cNvPr>
            <p:cNvSpPr/>
            <p:nvPr/>
          </p:nvSpPr>
          <p:spPr>
            <a:xfrm>
              <a:off x="8281279" y="3828174"/>
              <a:ext cx="3044463" cy="1889721"/>
            </a:xfrm>
            <a:custGeom>
              <a:avLst/>
              <a:gdLst>
                <a:gd name="connsiteX0" fmla="*/ 0 w 2833165"/>
                <a:gd name="connsiteY0" fmla="*/ 0 h 1889721"/>
                <a:gd name="connsiteX1" fmla="*/ 2833165 w 2833165"/>
                <a:gd name="connsiteY1" fmla="*/ 0 h 1889721"/>
                <a:gd name="connsiteX2" fmla="*/ 2833165 w 2833165"/>
                <a:gd name="connsiteY2" fmla="*/ 1889721 h 1889721"/>
                <a:gd name="connsiteX3" fmla="*/ 0 w 2833165"/>
                <a:gd name="connsiteY3" fmla="*/ 1889721 h 1889721"/>
                <a:gd name="connsiteX4" fmla="*/ 0 w 2833165"/>
                <a:gd name="connsiteY4" fmla="*/ 0 h 188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165" h="1889721">
                  <a:moveTo>
                    <a:pt x="0" y="0"/>
                  </a:moveTo>
                  <a:lnTo>
                    <a:pt x="2833165" y="0"/>
                  </a:lnTo>
                  <a:lnTo>
                    <a:pt x="2833165" y="1889721"/>
                  </a:lnTo>
                  <a:lnTo>
                    <a:pt x="0" y="1889721"/>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3306" tIns="106680" rIns="106681" bIns="106680" numCol="1" spcCol="1270" anchor="ctr" anchorCtr="0">
              <a:noAutofit/>
            </a:bodyPr>
            <a:lstStyle/>
            <a:p>
              <a:pPr marL="0" lvl="0" indent="0" algn="l" defTabSz="666750">
                <a:lnSpc>
                  <a:spcPct val="90000"/>
                </a:lnSpc>
                <a:spcBef>
                  <a:spcPct val="0"/>
                </a:spcBef>
                <a:spcAft>
                  <a:spcPct val="35000"/>
                </a:spcAft>
                <a:buNone/>
              </a:pPr>
              <a:r>
                <a:rPr lang="en-US" sz="1500" kern="1200"/>
                <a:t>Press </a:t>
              </a:r>
              <a:r>
                <a:rPr lang="en-US" sz="1500" b="1" kern="1200"/>
                <a:t>Windows Key + F </a:t>
              </a:r>
              <a:br>
                <a:rPr lang="en-US" sz="1500" b="1" kern="1200"/>
              </a:br>
              <a:r>
                <a:rPr lang="en-US" sz="1500" kern="1200"/>
                <a:t>to launch the Feedback Hub and share how we can improve</a:t>
              </a:r>
              <a:endParaRPr lang="en-US" sz="1500" b="1" kern="1200"/>
            </a:p>
          </p:txBody>
        </p:sp>
        <p:sp>
          <p:nvSpPr>
            <p:cNvPr id="17" name="Freeform: Shape 16">
              <a:extLst>
                <a:ext uri="{FF2B5EF4-FFF2-40B4-BE49-F238E27FC236}">
                  <a16:creationId xmlns:a16="http://schemas.microsoft.com/office/drawing/2014/main" id="{AEEF468B-91E1-4D1E-A5FF-2F8C12BBC86F}"/>
                </a:ext>
              </a:extLst>
            </p:cNvPr>
            <p:cNvSpPr/>
            <p:nvPr/>
          </p:nvSpPr>
          <p:spPr>
            <a:xfrm>
              <a:off x="7813967" y="1413847"/>
              <a:ext cx="807924" cy="807924"/>
            </a:xfrm>
            <a:custGeom>
              <a:avLst/>
              <a:gdLst>
                <a:gd name="connsiteX0" fmla="*/ 0 w 807924"/>
                <a:gd name="connsiteY0" fmla="*/ 403962 h 807924"/>
                <a:gd name="connsiteX1" fmla="*/ 403962 w 807924"/>
                <a:gd name="connsiteY1" fmla="*/ 0 h 807924"/>
                <a:gd name="connsiteX2" fmla="*/ 807924 w 807924"/>
                <a:gd name="connsiteY2" fmla="*/ 403962 h 807924"/>
                <a:gd name="connsiteX3" fmla="*/ 403962 w 807924"/>
                <a:gd name="connsiteY3" fmla="*/ 807924 h 807924"/>
                <a:gd name="connsiteX4" fmla="*/ 0 w 807924"/>
                <a:gd name="connsiteY4" fmla="*/ 403962 h 807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24" h="807924">
                  <a:moveTo>
                    <a:pt x="0" y="403962"/>
                  </a:moveTo>
                  <a:cubicBezTo>
                    <a:pt x="0" y="180860"/>
                    <a:pt x="180860" y="0"/>
                    <a:pt x="403962" y="0"/>
                  </a:cubicBezTo>
                  <a:cubicBezTo>
                    <a:pt x="627064" y="0"/>
                    <a:pt x="807924" y="180860"/>
                    <a:pt x="807924" y="403962"/>
                  </a:cubicBezTo>
                  <a:cubicBezTo>
                    <a:pt x="807924" y="627064"/>
                    <a:pt x="627064" y="807924"/>
                    <a:pt x="403962" y="807924"/>
                  </a:cubicBezTo>
                  <a:cubicBezTo>
                    <a:pt x="180860" y="807924"/>
                    <a:pt x="0" y="627064"/>
                    <a:pt x="0" y="403962"/>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318" tIns="118318" rIns="118318" bIns="118318" numCol="1" spcCol="1270" anchor="ctr" anchorCtr="0">
              <a:noAutofit/>
            </a:bodyPr>
            <a:lstStyle/>
            <a:p>
              <a:pPr marL="0" lvl="0" indent="0" algn="ctr" defTabSz="1644650">
                <a:lnSpc>
                  <a:spcPct val="90000"/>
                </a:lnSpc>
                <a:spcBef>
                  <a:spcPct val="0"/>
                </a:spcBef>
                <a:spcAft>
                  <a:spcPct val="35000"/>
                </a:spcAft>
                <a:buNone/>
              </a:pPr>
              <a:r>
                <a:rPr lang="en-US" sz="3700" kern="1200"/>
                <a:t>3</a:t>
              </a:r>
            </a:p>
          </p:txBody>
        </p:sp>
      </p:grpSp>
    </p:spTree>
    <p:extLst>
      <p:ext uri="{BB962C8B-B14F-4D97-AF65-F5344CB8AC3E}">
        <p14:creationId xmlns:p14="http://schemas.microsoft.com/office/powerpoint/2010/main" val="297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837" y="449262"/>
            <a:ext cx="11887200" cy="1181862"/>
          </a:xfrm>
        </p:spPr>
        <p:txBody>
          <a:bodyPr/>
          <a:lstStyle/>
          <a:p>
            <a:r>
              <a:rPr lang="en-US" dirty="0"/>
              <a:t>Resource Links</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0" y="2125662"/>
            <a:ext cx="12436475" cy="4235007"/>
          </a:xfrm>
          <a:prstGeom prst="rect">
            <a:avLst/>
          </a:prstGeom>
          <a:solidFill>
            <a:srgbClr val="0078D7"/>
          </a:solidFill>
        </p:spPr>
        <p:txBody>
          <a:bodyPr wrap="square" lIns="182880" tIns="146304" rIns="182880" bIns="146304" rtlCol="0">
            <a:spAutoFit/>
          </a:bodyPr>
          <a:lstStyle/>
          <a:p>
            <a:pPr lvl="0" algn="ctr" defTabSz="932472" fontAlgn="base">
              <a:spcBef>
                <a:spcPct val="0"/>
              </a:spcBef>
              <a:spcAft>
                <a:spcPct val="0"/>
              </a:spcAft>
              <a:defRPr/>
            </a:pPr>
            <a:r>
              <a:rPr lang="en-US" sz="3200" dirty="0"/>
              <a:t>Microsoft at CSUN  </a:t>
            </a:r>
          </a:p>
          <a:p>
            <a:pPr lvl="0" algn="ctr" defTabSz="932472" fontAlgn="base">
              <a:spcBef>
                <a:spcPct val="0"/>
              </a:spcBef>
              <a:spcAft>
                <a:spcPct val="0"/>
              </a:spcAft>
              <a:defRPr/>
            </a:pPr>
            <a:r>
              <a:rPr lang="en-US" sz="3200" u="sng" dirty="0"/>
              <a:t>aka.ms/CSUN2018</a:t>
            </a:r>
          </a:p>
          <a:p>
            <a:pPr lvl="0" algn="ctr" defTabSz="932472" fontAlgn="base">
              <a:spcBef>
                <a:spcPct val="0"/>
              </a:spcBef>
              <a:spcAft>
                <a:spcPct val="0"/>
              </a:spcAft>
              <a:defRPr/>
            </a:pPr>
            <a:endParaRPr lang="en-US" sz="3200" dirty="0"/>
          </a:p>
          <a:p>
            <a:pPr lvl="0" algn="ctr" defTabSz="932472" fontAlgn="base">
              <a:spcBef>
                <a:spcPct val="0"/>
              </a:spcBef>
              <a:spcAft>
                <a:spcPct val="0"/>
              </a:spcAft>
              <a:defRPr/>
            </a:pPr>
            <a:r>
              <a:rPr lang="en-US" sz="3200" dirty="0"/>
              <a:t>Answer Desk for Accessibility Support  </a:t>
            </a:r>
          </a:p>
          <a:p>
            <a:pPr lvl="0" algn="ctr" defTabSz="932472" fontAlgn="base">
              <a:spcBef>
                <a:spcPct val="0"/>
              </a:spcBef>
              <a:spcAft>
                <a:spcPct val="0"/>
              </a:spcAft>
              <a:defRPr/>
            </a:pPr>
            <a:r>
              <a:rPr lang="en-US" sz="3200" u="sng" dirty="0"/>
              <a:t>aka.ms/</a:t>
            </a:r>
            <a:r>
              <a:rPr lang="en-US" sz="3200" u="sng" dirty="0" err="1"/>
              <a:t>eDAD</a:t>
            </a:r>
            <a:endParaRPr lang="en-US" sz="3200" u="sng" dirty="0"/>
          </a:p>
          <a:p>
            <a:pPr lvl="0" algn="ctr" defTabSz="932472" fontAlgn="base">
              <a:spcBef>
                <a:spcPct val="0"/>
              </a:spcBef>
              <a:spcAft>
                <a:spcPct val="0"/>
              </a:spcAft>
              <a:defRPr/>
            </a:pPr>
            <a:endParaRPr lang="en-US" sz="3200" dirty="0"/>
          </a:p>
          <a:p>
            <a:pPr lvl="0" algn="ctr" defTabSz="932472" fontAlgn="base">
              <a:spcBef>
                <a:spcPct val="0"/>
              </a:spcBef>
              <a:spcAft>
                <a:spcPct val="0"/>
              </a:spcAft>
              <a:defRPr/>
            </a:pPr>
            <a:r>
              <a:rPr lang="en-US" sz="3200" dirty="0"/>
              <a:t>Microsoft Accessibility Overview  </a:t>
            </a:r>
          </a:p>
          <a:p>
            <a:pPr lvl="0" algn="ctr" defTabSz="932472" fontAlgn="base">
              <a:spcBef>
                <a:spcPct val="0"/>
              </a:spcBef>
              <a:spcAft>
                <a:spcPct val="0"/>
              </a:spcAft>
              <a:defRPr/>
            </a:pPr>
            <a:r>
              <a:rPr lang="en-US" sz="3200" u="sng" dirty="0"/>
              <a:t>Microsoft.com/Accessibility </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078091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Connect with us in person today or anytime through our support and feedback channels.</a:t>
            </a:r>
          </a:p>
        </p:txBody>
      </p:sp>
      <p:grpSp>
        <p:nvGrpSpPr>
          <p:cNvPr id="4" name="Group 3" descr="Image of a microphone in blue surrounded by a circle with a white background">
            <a:extLst>
              <a:ext uri="{FF2B5EF4-FFF2-40B4-BE49-F238E27FC236}">
                <a16:creationId xmlns:a16="http://schemas.microsoft.com/office/drawing/2014/main" id="{7E34D525-CF10-4AB6-A5A2-9BA845E0F492}"/>
              </a:ext>
            </a:extLst>
          </p:cNvPr>
          <p:cNvGrpSpPr/>
          <p:nvPr/>
        </p:nvGrpSpPr>
        <p:grpSpPr>
          <a:xfrm>
            <a:off x="274638" y="3824592"/>
            <a:ext cx="2076450" cy="2076450"/>
            <a:chOff x="274638" y="3824592"/>
            <a:chExt cx="2076450" cy="2076450"/>
          </a:xfrm>
        </p:grpSpPr>
        <p:sp>
          <p:nvSpPr>
            <p:cNvPr id="6" name="Oval 5" descr="Image of a microphone in blue surrounded by a circle with a white background"/>
            <p:cNvSpPr/>
            <p:nvPr/>
          </p:nvSpPr>
          <p:spPr bwMode="auto">
            <a:xfrm>
              <a:off x="274638"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descr="A microphone icon"/>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Rectangle 1"/>
          <p:cNvSpPr/>
          <p:nvPr/>
        </p:nvSpPr>
        <p:spPr>
          <a:xfrm>
            <a:off x="-411163" y="5923241"/>
            <a:ext cx="67818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FFFFFF"/>
                </a:solidFill>
                <a:effectLst/>
                <a:uLnTx/>
                <a:uFillTx/>
                <a:latin typeface="Segoe UI"/>
                <a:ea typeface="+mn-ea"/>
                <a:cs typeface="+mn-cs"/>
              </a:rPr>
              <a:t>Disability Answer Desk for phone/chat/ASL Help: Aka.ms/</a:t>
            </a:r>
            <a:r>
              <a:rPr kumimoji="0" lang="en-US" sz="2244" b="0" i="0" u="none" strike="noStrike" kern="1200" cap="none" spc="0" normalizeH="0" baseline="0" noProof="0" dirty="0" err="1">
                <a:ln>
                  <a:noFill/>
                </a:ln>
                <a:solidFill>
                  <a:srgbClr val="FFFFFF"/>
                </a:solidFill>
                <a:effectLst/>
                <a:uLnTx/>
                <a:uFillTx/>
                <a:latin typeface="Segoe UI"/>
                <a:ea typeface="+mn-ea"/>
                <a:cs typeface="+mn-cs"/>
              </a:rPr>
              <a:t>AccessibilitySupport</a:t>
            </a:r>
            <a:endParaRPr kumimoji="0" lang="en-US" sz="2244"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6"/>
          <p:cNvSpPr/>
          <p:nvPr/>
        </p:nvSpPr>
        <p:spPr>
          <a:xfrm>
            <a:off x="6218237" y="5923241"/>
            <a:ext cx="67056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FFFFFF"/>
                </a:solidFill>
                <a:effectLst/>
                <a:uLnTx/>
                <a:uFillTx/>
                <a:latin typeface="Segoe UI"/>
                <a:ea typeface="+mn-ea"/>
                <a:cs typeface="+mn-cs"/>
              </a:rPr>
              <a:t>User voice Forum for Accessibility Feedback: Aka.ms/</a:t>
            </a:r>
            <a:r>
              <a:rPr kumimoji="0" lang="en-US" sz="2244" b="0" i="0" u="none" strike="noStrike" kern="1200" cap="none" spc="0" normalizeH="0" baseline="0" noProof="0" dirty="0" err="1">
                <a:ln>
                  <a:noFill/>
                </a:ln>
                <a:solidFill>
                  <a:srgbClr val="FFFFFF"/>
                </a:solidFill>
                <a:effectLst/>
                <a:uLnTx/>
                <a:uFillTx/>
                <a:latin typeface="Segoe UI"/>
                <a:ea typeface="+mn-ea"/>
                <a:cs typeface="+mn-cs"/>
              </a:rPr>
              <a:t>AccessibilityFeedback</a:t>
            </a:r>
            <a:endParaRPr kumimoji="0" lang="en-US" sz="2244"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p:nvPr>
        </p:nvSpPr>
        <p:spPr/>
        <p:txBody>
          <a:bodyPr/>
          <a:lstStyle/>
          <a:p>
            <a:r>
              <a:rPr lang="en-US" dirty="0"/>
              <a:t>We want to hear from you.</a:t>
            </a:r>
          </a:p>
        </p:txBody>
      </p:sp>
    </p:spTree>
    <p:extLst>
      <p:ext uri="{BB962C8B-B14F-4D97-AF65-F5344CB8AC3E}">
        <p14:creationId xmlns:p14="http://schemas.microsoft.com/office/powerpoint/2010/main" val="13739124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Twitter logo">
            <a:extLst>
              <a:ext uri="{FF2B5EF4-FFF2-40B4-BE49-F238E27FC236}">
                <a16:creationId xmlns:a16="http://schemas.microsoft.com/office/drawing/2014/main" id="{F3D42867-D697-442C-BC02-53528106F95D}"/>
              </a:ext>
            </a:extLst>
          </p:cNvPr>
          <p:cNvPicPr>
            <a:picLocks noChangeAspect="1"/>
          </p:cNvPicPr>
          <p:nvPr/>
        </p:nvPicPr>
        <p:blipFill rotWithShape="1">
          <a:blip r:embed="rId3"/>
          <a:srcRect l="21486" r="22633" b="1"/>
          <a:stretch/>
        </p:blipFill>
        <p:spPr>
          <a:xfrm>
            <a:off x="979371" y="979234"/>
            <a:ext cx="3752275" cy="5036058"/>
          </a:xfrm>
          <a:prstGeom prst="rect">
            <a:avLst/>
          </a:prstGeom>
        </p:spPr>
      </p:pic>
      <p:sp>
        <p:nvSpPr>
          <p:cNvPr id="2" name="Title 1">
            <a:extLst>
              <a:ext uri="{FF2B5EF4-FFF2-40B4-BE49-F238E27FC236}">
                <a16:creationId xmlns:a16="http://schemas.microsoft.com/office/drawing/2014/main" id="{DC39327A-22F6-4C96-85F6-97BC58A8DFDC}"/>
              </a:ext>
            </a:extLst>
          </p:cNvPr>
          <p:cNvSpPr>
            <a:spLocks noGrp="1"/>
          </p:cNvSpPr>
          <p:nvPr>
            <p:ph type="title"/>
          </p:nvPr>
        </p:nvSpPr>
        <p:spPr>
          <a:xfrm>
            <a:off x="5383150" y="652823"/>
            <a:ext cx="6400409" cy="3493691"/>
          </a:xfrm>
          <a:noFill/>
        </p:spPr>
        <p:txBody>
          <a:bodyPr vert="horz" lIns="91440" tIns="45720" rIns="91440" bIns="45720" rtlCol="0" anchor="b">
            <a:normAutofit/>
          </a:bodyPr>
          <a:lstStyle/>
          <a:p>
            <a:pPr algn="l" defTabSz="914400">
              <a:lnSpc>
                <a:spcPct val="90000"/>
              </a:lnSpc>
            </a:pPr>
            <a:r>
              <a:rPr lang="en-US" sz="6000">
                <a:solidFill>
                  <a:schemeClr val="tx1"/>
                </a:solidFill>
              </a:rPr>
              <a:t>@jeffreyspetty</a:t>
            </a:r>
          </a:p>
        </p:txBody>
      </p:sp>
    </p:spTree>
    <p:extLst>
      <p:ext uri="{BB962C8B-B14F-4D97-AF65-F5344CB8AC3E}">
        <p14:creationId xmlns:p14="http://schemas.microsoft.com/office/powerpoint/2010/main" val="18761659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7013-92AC-4286-B7D2-2C99D8DCF989}"/>
              </a:ext>
            </a:extLst>
          </p:cNvPr>
          <p:cNvSpPr>
            <a:spLocks noGrp="1"/>
          </p:cNvSpPr>
          <p:nvPr>
            <p:ph type="title"/>
          </p:nvPr>
        </p:nvSpPr>
        <p:spPr>
          <a:xfrm>
            <a:off x="11505095" y="2587110"/>
            <a:ext cx="717586" cy="251262"/>
          </a:xfrm>
        </p:spPr>
        <p:txBody>
          <a:bodyPr/>
          <a:lstStyle/>
          <a:p>
            <a:r>
              <a:rPr lang="en-US" sz="612" spc="-104">
                <a:solidFill>
                  <a:schemeClr val="tx1"/>
                </a:solidFill>
              </a:rPr>
              <a:t>Microsoft Mission</a:t>
            </a:r>
            <a:endParaRPr lang="en-US" sz="612">
              <a:solidFill>
                <a:schemeClr val="tx1"/>
              </a:solidFill>
            </a:endParaRPr>
          </a:p>
        </p:txBody>
      </p:sp>
      <p:pic>
        <p:nvPicPr>
          <p:cNvPr id="3" name="Picture 2" descr="A collage of people from diverse careers working on different projects towards empowering the world."/>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3" y="1990"/>
            <a:ext cx="12439499" cy="6994168"/>
          </a:xfrm>
          <a:prstGeom prst="rect">
            <a:avLst/>
          </a:prstGeom>
        </p:spPr>
      </p:pic>
      <p:pic>
        <p:nvPicPr>
          <p:cNvPr id="7" name="Picture 6" descr="Black transparent overlay.">
            <a:extLst>
              <a:ext uri="{FF2B5EF4-FFF2-40B4-BE49-F238E27FC236}">
                <a16:creationId xmlns:a16="http://schemas.microsoft.com/office/drawing/2014/main" id="{0EED86D5-0C26-4758-BC2C-98EC88455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0" y="-34973"/>
            <a:ext cx="12465612" cy="7064470"/>
          </a:xfrm>
          <a:prstGeom prst="rect">
            <a:avLst/>
          </a:prstGeom>
        </p:spPr>
      </p:pic>
      <p:sp>
        <p:nvSpPr>
          <p:cNvPr id="6" name="Content Placeholder 4">
            <a:extLst>
              <a:ext uri="{FF2B5EF4-FFF2-40B4-BE49-F238E27FC236}">
                <a16:creationId xmlns:a16="http://schemas.microsoft.com/office/drawing/2014/main" id="{244DDE4F-7288-408A-A59D-1C19DFBDD666}"/>
              </a:ext>
            </a:extLst>
          </p:cNvPr>
          <p:cNvSpPr>
            <a:spLocks noGrp="1"/>
          </p:cNvSpPr>
          <p:nvPr>
            <p:ph sz="quarter" idx="11"/>
          </p:nvPr>
        </p:nvSpPr>
        <p:spPr>
          <a:xfrm>
            <a:off x="3441500" y="2420645"/>
            <a:ext cx="5553474" cy="1744127"/>
          </a:xfrm>
        </p:spPr>
        <p:txBody>
          <a:bodyPr/>
          <a:lstStyle>
            <a:lvl1pPr marL="0" indent="0">
              <a:buNone/>
              <a:defRPr/>
            </a:lvl1pPr>
          </a:lstStyle>
          <a:p>
            <a:pPr lvl="0"/>
            <a:r>
              <a:rPr lang="en-US" sz="5507" spc="-104">
                <a:solidFill>
                  <a:srgbClr val="FFFFFF"/>
                </a:solidFill>
              </a:rPr>
              <a:t>Microsoft Mission</a:t>
            </a:r>
            <a:endParaRPr lang="en-US" sz="5507"/>
          </a:p>
        </p:txBody>
      </p:sp>
      <p:sp>
        <p:nvSpPr>
          <p:cNvPr id="4" name="Content Placeholder 3">
            <a:extLst>
              <a:ext uri="{FF2B5EF4-FFF2-40B4-BE49-F238E27FC236}">
                <a16:creationId xmlns:a16="http://schemas.microsoft.com/office/drawing/2014/main" id="{270EA728-0CAB-4544-A1BC-F6FC10C3472F}"/>
              </a:ext>
            </a:extLst>
          </p:cNvPr>
          <p:cNvSpPr>
            <a:spLocks noGrp="1"/>
          </p:cNvSpPr>
          <p:nvPr>
            <p:ph sz="quarter" idx="10"/>
          </p:nvPr>
        </p:nvSpPr>
        <p:spPr>
          <a:xfrm>
            <a:off x="908757" y="3663788"/>
            <a:ext cx="10744368" cy="2049407"/>
          </a:xfrm>
        </p:spPr>
        <p:txBody>
          <a:bodyPr/>
          <a:lstStyle/>
          <a:p>
            <a:r>
              <a:rPr lang="en-US">
                <a:solidFill>
                  <a:srgbClr val="FFFFFF"/>
                </a:solidFill>
                <a:cs typeface="Segoe UI Semilight" panose="020B0402040204020203" pitchFamily="34" charset="0"/>
              </a:rPr>
              <a:t>Empower every person and every organization on the planet to achieve more</a:t>
            </a:r>
          </a:p>
        </p:txBody>
      </p:sp>
    </p:spTree>
    <p:extLst>
      <p:ext uri="{BB962C8B-B14F-4D97-AF65-F5344CB8AC3E}">
        <p14:creationId xmlns:p14="http://schemas.microsoft.com/office/powerpoint/2010/main" val="1391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42" presetClass="path" presetSubtype="0" accel="50000" decel="50000" fill="hold" grpId="1" nodeType="withEffect">
                                  <p:stCondLst>
                                    <p:cond delay="0"/>
                                  </p:stCondLst>
                                  <p:childTnLst>
                                    <p:animMotion origin="layout" path="M 0.00273 0.23819 L 0.00156 2.96296E-6 " pathEditMode="relative" rAng="0" ptsTypes="AA">
                                      <p:cBhvr>
                                        <p:cTn id="9" dur="1000" fill="hold"/>
                                        <p:tgtEl>
                                          <p:spTgt spid="6"/>
                                        </p:tgtEl>
                                        <p:attrNameLst>
                                          <p:attrName>ppt_x</p:attrName>
                                          <p:attrName>ppt_y</p:attrName>
                                        </p:attrNameLst>
                                      </p:cBhvr>
                                      <p:rCtr x="-65" y="-11921"/>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3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B8A6AC7-7449-4CAE-8AD1-69BD29605E84}"/>
              </a:ext>
            </a:extLst>
          </p:cNvPr>
          <p:cNvSpPr>
            <a:spLocks noGrp="1"/>
          </p:cNvSpPr>
          <p:nvPr>
            <p:ph type="title"/>
          </p:nvPr>
        </p:nvSpPr>
        <p:spPr>
          <a:xfrm>
            <a:off x="1382077" y="5172854"/>
            <a:ext cx="1303581" cy="281293"/>
          </a:xfrm>
        </p:spPr>
        <p:txBody>
          <a:bodyPr/>
          <a:lstStyle/>
          <a:p>
            <a:r>
              <a:rPr lang="en-US" sz="1020"/>
              <a:t>Empowering People</a:t>
            </a:r>
          </a:p>
        </p:txBody>
      </p:sp>
      <p:pic>
        <p:nvPicPr>
          <p:cNvPr id="3" name="Picture 2" descr="A collage of people from diverse careers working on different projects towards empowering the world."/>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3" y="1990"/>
            <a:ext cx="12439499" cy="6994168"/>
          </a:xfrm>
          <a:prstGeom prst="rect">
            <a:avLst/>
          </a:prstGeom>
        </p:spPr>
      </p:pic>
      <p:pic>
        <p:nvPicPr>
          <p:cNvPr id="8" name="Picture 7" descr="Black transparent overlay.">
            <a:extLst>
              <a:ext uri="{FF2B5EF4-FFF2-40B4-BE49-F238E27FC236}">
                <a16:creationId xmlns:a16="http://schemas.microsoft.com/office/drawing/2014/main" id="{506021C1-C549-40D6-A4A5-0A925C83A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5243955"/>
            <a:ext cx="12434711" cy="1758632"/>
          </a:xfrm>
          <a:prstGeom prst="rect">
            <a:avLst/>
          </a:prstGeom>
        </p:spPr>
      </p:pic>
      <p:sp>
        <p:nvSpPr>
          <p:cNvPr id="2" name="Content Placeholder 1">
            <a:extLst>
              <a:ext uri="{FF2B5EF4-FFF2-40B4-BE49-F238E27FC236}">
                <a16:creationId xmlns:a16="http://schemas.microsoft.com/office/drawing/2014/main" id="{8FDF6E68-27A4-4561-B5A7-E5DEA89C3FAC}"/>
              </a:ext>
            </a:extLst>
          </p:cNvPr>
          <p:cNvSpPr>
            <a:spLocks noGrp="1"/>
          </p:cNvSpPr>
          <p:nvPr>
            <p:ph sz="quarter" idx="10"/>
          </p:nvPr>
        </p:nvSpPr>
        <p:spPr>
          <a:xfrm>
            <a:off x="1102728" y="5655898"/>
            <a:ext cx="3490248" cy="833523"/>
          </a:xfrm>
        </p:spPr>
        <p:txBody>
          <a:bodyPr/>
          <a:lstStyle/>
          <a:p>
            <a:r>
              <a:rPr lang="en-US" spc="-104">
                <a:ln w="3175">
                  <a:noFill/>
                </a:ln>
                <a:gradFill>
                  <a:gsLst>
                    <a:gs pos="34513">
                      <a:srgbClr val="FFFFFF"/>
                    </a:gs>
                    <a:gs pos="93000">
                      <a:srgbClr val="FFFFFF"/>
                    </a:gs>
                  </a:gsLst>
                  <a:lin ang="5400000" scaled="0"/>
                </a:gradFill>
                <a:cs typeface="Segoe UI" pitchFamily="34" charset="0"/>
              </a:rPr>
              <a:t>Every person. </a:t>
            </a:r>
          </a:p>
        </p:txBody>
      </p:sp>
      <p:sp>
        <p:nvSpPr>
          <p:cNvPr id="4" name="Content Placeholder 3">
            <a:extLst>
              <a:ext uri="{FF2B5EF4-FFF2-40B4-BE49-F238E27FC236}">
                <a16:creationId xmlns:a16="http://schemas.microsoft.com/office/drawing/2014/main" id="{5CF4F8E8-5936-425E-80B4-EDF96CBA07BF}"/>
              </a:ext>
            </a:extLst>
          </p:cNvPr>
          <p:cNvSpPr>
            <a:spLocks noGrp="1"/>
          </p:cNvSpPr>
          <p:nvPr>
            <p:ph sz="quarter" idx="11"/>
          </p:nvPr>
        </p:nvSpPr>
        <p:spPr>
          <a:xfrm>
            <a:off x="4375686" y="5661511"/>
            <a:ext cx="3380687" cy="822296"/>
          </a:xfrm>
        </p:spPr>
        <p:txBody>
          <a:bodyPr/>
          <a:lstStyle/>
          <a:p>
            <a:r>
              <a:rPr lang="en-US" spc="-104">
                <a:ln w="3175">
                  <a:noFill/>
                </a:ln>
                <a:gradFill>
                  <a:gsLst>
                    <a:gs pos="34513">
                      <a:srgbClr val="FFFFFF"/>
                    </a:gs>
                    <a:gs pos="93000">
                      <a:srgbClr val="FFFFFF"/>
                    </a:gs>
                  </a:gsLst>
                  <a:lin ang="5400000" scaled="0"/>
                </a:gradFill>
                <a:cs typeface="Segoe UI" pitchFamily="34" charset="0"/>
              </a:rPr>
              <a:t>Empowered. </a:t>
            </a:r>
          </a:p>
        </p:txBody>
      </p:sp>
      <p:sp>
        <p:nvSpPr>
          <p:cNvPr id="5" name="Content Placeholder 4">
            <a:extLst>
              <a:ext uri="{FF2B5EF4-FFF2-40B4-BE49-F238E27FC236}">
                <a16:creationId xmlns:a16="http://schemas.microsoft.com/office/drawing/2014/main" id="{25B4D2AC-2DC4-4248-955C-6C598E7E9D61}"/>
              </a:ext>
            </a:extLst>
          </p:cNvPr>
          <p:cNvSpPr>
            <a:spLocks noGrp="1"/>
          </p:cNvSpPr>
          <p:nvPr>
            <p:ph sz="quarter" idx="12"/>
          </p:nvPr>
        </p:nvSpPr>
        <p:spPr>
          <a:xfrm>
            <a:off x="7447301" y="5661511"/>
            <a:ext cx="4350220" cy="822296"/>
          </a:xfrm>
        </p:spPr>
        <p:txBody>
          <a:bodyPr/>
          <a:lstStyle/>
          <a:p>
            <a:r>
              <a:rPr lang="en-US" spc="-104">
                <a:ln w="3175">
                  <a:noFill/>
                </a:ln>
                <a:gradFill>
                  <a:gsLst>
                    <a:gs pos="34513">
                      <a:srgbClr val="FFFFFF"/>
                    </a:gs>
                    <a:gs pos="93000">
                      <a:srgbClr val="FFFFFF"/>
                    </a:gs>
                  </a:gsLst>
                  <a:lin ang="5400000" scaled="0"/>
                </a:gradFill>
                <a:cs typeface="Segoe UI" pitchFamily="34" charset="0"/>
              </a:rPr>
              <a:t>In every context.</a:t>
            </a:r>
          </a:p>
        </p:txBody>
      </p:sp>
    </p:spTree>
    <p:extLst>
      <p:ext uri="{BB962C8B-B14F-4D97-AF65-F5344CB8AC3E}">
        <p14:creationId xmlns:p14="http://schemas.microsoft.com/office/powerpoint/2010/main" val="3658180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007673" y="17815"/>
            <a:ext cx="3339238" cy="509309"/>
          </a:xfrm>
        </p:spPr>
        <p:txBody>
          <a:bodyPr>
            <a:normAutofit/>
          </a:bodyPr>
          <a:lstStyle/>
          <a:p>
            <a:pPr algn="ctr"/>
            <a:r>
              <a:rPr lang="en-US" sz="2040">
                <a:solidFill>
                  <a:schemeClr val="bg1"/>
                </a:solidFill>
              </a:rPr>
              <a:t>How we think about Disability</a:t>
            </a:r>
          </a:p>
        </p:txBody>
      </p:sp>
      <p:sp>
        <p:nvSpPr>
          <p:cNvPr id="12" name="Picture 2" descr="Black transparent overlay.">
            <a:extLst>
              <a:ext uri="{FF2B5EF4-FFF2-40B4-BE49-F238E27FC236}">
                <a16:creationId xmlns:a16="http://schemas.microsoft.com/office/drawing/2014/main" id="{8EC7F209-FFC9-44AB-AB58-3CBF586983B5}"/>
              </a:ext>
            </a:extLst>
          </p:cNvPr>
          <p:cNvSpPr/>
          <p:nvPr/>
        </p:nvSpPr>
        <p:spPr bwMode="auto">
          <a:xfrm>
            <a:off x="882" y="-87274"/>
            <a:ext cx="6230175" cy="7081798"/>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Content Placeholder 4">
            <a:extLst>
              <a:ext uri="{FF2B5EF4-FFF2-40B4-BE49-F238E27FC236}">
                <a16:creationId xmlns:a16="http://schemas.microsoft.com/office/drawing/2014/main" id="{A299272E-F772-44CD-817E-DB7D252E25B0}"/>
              </a:ext>
            </a:extLst>
          </p:cNvPr>
          <p:cNvSpPr>
            <a:spLocks noGrp="1"/>
          </p:cNvSpPr>
          <p:nvPr>
            <p:ph sz="quarter" idx="15"/>
          </p:nvPr>
        </p:nvSpPr>
        <p:spPr>
          <a:xfrm>
            <a:off x="1620951" y="1235396"/>
            <a:ext cx="3393227" cy="966235"/>
          </a:xfrm>
        </p:spPr>
        <p:txBody>
          <a:bodyPr/>
          <a:lstStyle>
            <a:lvl1pPr marL="0" indent="0">
              <a:buNone/>
              <a:defRPr/>
            </a:lvl1pPr>
          </a:lstStyle>
          <a:p>
            <a:pPr>
              <a:spcBef>
                <a:spcPts val="0"/>
              </a:spcBef>
            </a:pPr>
            <a:r>
              <a:rPr lang="en-US" sz="5507" spc="-102" dirty="0">
                <a:solidFill>
                  <a:schemeClr val="tx1"/>
                </a:solidFill>
              </a:rPr>
              <a:t>Disability</a:t>
            </a:r>
          </a:p>
        </p:txBody>
      </p:sp>
      <p:pic>
        <p:nvPicPr>
          <p:cNvPr id="15" name="Picture 14" descr="is not equal to">
            <a:extLst>
              <a:ext uri="{FF2B5EF4-FFF2-40B4-BE49-F238E27FC236}">
                <a16:creationId xmlns:a16="http://schemas.microsoft.com/office/drawing/2014/main" id="{8402CCCE-96CB-4F3D-81A6-2045FB65407A}"/>
              </a:ext>
            </a:extLst>
          </p:cNvPr>
          <p:cNvPicPr>
            <a:picLocks noChangeAspect="1"/>
          </p:cNvPicPr>
          <p:nvPr/>
        </p:nvPicPr>
        <p:blipFill>
          <a:blip r:embed="rId3"/>
          <a:stretch>
            <a:fillRect/>
          </a:stretch>
        </p:blipFill>
        <p:spPr>
          <a:xfrm>
            <a:off x="2357961" y="2436520"/>
            <a:ext cx="1243471" cy="1204613"/>
          </a:xfrm>
          <a:prstGeom prst="rect">
            <a:avLst/>
          </a:prstGeom>
        </p:spPr>
      </p:pic>
      <p:sp>
        <p:nvSpPr>
          <p:cNvPr id="4" name="Content Placeholder 3">
            <a:extLst>
              <a:ext uri="{FF2B5EF4-FFF2-40B4-BE49-F238E27FC236}">
                <a16:creationId xmlns:a16="http://schemas.microsoft.com/office/drawing/2014/main" id="{FEFF7A7E-D357-434C-B9FE-0D2CD2C70FBA}"/>
              </a:ext>
            </a:extLst>
          </p:cNvPr>
          <p:cNvSpPr>
            <a:spLocks noGrp="1"/>
          </p:cNvSpPr>
          <p:nvPr>
            <p:ph sz="quarter" idx="12"/>
          </p:nvPr>
        </p:nvSpPr>
        <p:spPr>
          <a:xfrm>
            <a:off x="1528371" y="3951298"/>
            <a:ext cx="2961124" cy="2090205"/>
          </a:xfrm>
        </p:spPr>
        <p:txBody>
          <a:bodyPr>
            <a:normAutofit/>
          </a:bodyPr>
          <a:lstStyle/>
          <a:p>
            <a:pPr algn="ctr"/>
            <a:r>
              <a:rPr lang="en-US" spc="-102">
                <a:ln w="3175">
                  <a:noFill/>
                </a:ln>
                <a:gradFill>
                  <a:gsLst>
                    <a:gs pos="1250">
                      <a:srgbClr val="FFFFFF"/>
                    </a:gs>
                    <a:gs pos="100000">
                      <a:srgbClr val="FFFFFF"/>
                    </a:gs>
                  </a:gsLst>
                  <a:lin ang="5400000" scaled="0"/>
                </a:gradFill>
                <a:cs typeface="Segoe UI" pitchFamily="34" charset="0"/>
              </a:rPr>
              <a:t>Personal </a:t>
            </a:r>
            <a:br>
              <a:rPr lang="en-US" spc="-102">
                <a:ln w="3175">
                  <a:noFill/>
                </a:ln>
                <a:gradFill>
                  <a:gsLst>
                    <a:gs pos="1250">
                      <a:srgbClr val="FFFFFF"/>
                    </a:gs>
                    <a:gs pos="100000">
                      <a:srgbClr val="FFFFFF"/>
                    </a:gs>
                  </a:gsLst>
                  <a:lin ang="5400000" scaled="0"/>
                </a:gradFill>
                <a:cs typeface="Segoe UI" pitchFamily="34" charset="0"/>
              </a:rPr>
            </a:br>
            <a:r>
              <a:rPr lang="en-US" spc="-102">
                <a:ln w="3175">
                  <a:noFill/>
                </a:ln>
                <a:gradFill>
                  <a:gsLst>
                    <a:gs pos="1250">
                      <a:srgbClr val="FFFFFF"/>
                    </a:gs>
                    <a:gs pos="100000">
                      <a:srgbClr val="FFFFFF"/>
                    </a:gs>
                  </a:gsLst>
                  <a:lin ang="5400000" scaled="0"/>
                </a:gradFill>
                <a:cs typeface="Segoe UI" pitchFamily="34" charset="0"/>
              </a:rPr>
              <a:t>health </a:t>
            </a:r>
            <a:br>
              <a:rPr lang="en-US" spc="-102">
                <a:ln w="3175">
                  <a:noFill/>
                </a:ln>
                <a:gradFill>
                  <a:gsLst>
                    <a:gs pos="1250">
                      <a:srgbClr val="FFFFFF"/>
                    </a:gs>
                    <a:gs pos="100000">
                      <a:srgbClr val="FFFFFF"/>
                    </a:gs>
                  </a:gsLst>
                  <a:lin ang="5400000" scaled="0"/>
                </a:gradFill>
                <a:cs typeface="Segoe UI" pitchFamily="34" charset="0"/>
              </a:rPr>
            </a:br>
            <a:r>
              <a:rPr lang="en-US" spc="-102">
                <a:ln w="3175">
                  <a:noFill/>
                </a:ln>
                <a:gradFill>
                  <a:gsLst>
                    <a:gs pos="1250">
                      <a:srgbClr val="FFFFFF"/>
                    </a:gs>
                    <a:gs pos="100000">
                      <a:srgbClr val="FFFFFF"/>
                    </a:gs>
                  </a:gsLst>
                  <a:lin ang="5400000" scaled="0"/>
                </a:gradFill>
                <a:cs typeface="Segoe UI" pitchFamily="34" charset="0"/>
              </a:rPr>
              <a:t>condition</a:t>
            </a:r>
          </a:p>
        </p:txBody>
      </p:sp>
      <p:sp>
        <p:nvSpPr>
          <p:cNvPr id="2" name="Content Placeholder 1">
            <a:extLst>
              <a:ext uri="{FF2B5EF4-FFF2-40B4-BE49-F238E27FC236}">
                <a16:creationId xmlns:a16="http://schemas.microsoft.com/office/drawing/2014/main" id="{083A31C5-F0E3-4E10-8295-ADBD760F686C}"/>
              </a:ext>
            </a:extLst>
          </p:cNvPr>
          <p:cNvSpPr>
            <a:spLocks noGrp="1"/>
          </p:cNvSpPr>
          <p:nvPr>
            <p:ph sz="quarter" idx="10"/>
          </p:nvPr>
        </p:nvSpPr>
        <p:spPr>
          <a:xfrm>
            <a:off x="7733567" y="1403844"/>
            <a:ext cx="3242293" cy="951128"/>
          </a:xfrm>
        </p:spPr>
        <p:txBody>
          <a:bodyPr/>
          <a:lstStyle/>
          <a:p>
            <a:pPr algn="ctr"/>
            <a:r>
              <a:rPr lang="en-US"/>
              <a:t>Disability</a:t>
            </a:r>
          </a:p>
        </p:txBody>
      </p:sp>
      <p:sp>
        <p:nvSpPr>
          <p:cNvPr id="5" name="Content Placeholder 4">
            <a:extLst>
              <a:ext uri="{FF2B5EF4-FFF2-40B4-BE49-F238E27FC236}">
                <a16:creationId xmlns:a16="http://schemas.microsoft.com/office/drawing/2014/main" id="{FA54CCAB-AD1C-4E02-B3EE-C89BAF91F126}"/>
              </a:ext>
            </a:extLst>
          </p:cNvPr>
          <p:cNvSpPr>
            <a:spLocks noGrp="1"/>
          </p:cNvSpPr>
          <p:nvPr>
            <p:ph sz="quarter" idx="13"/>
          </p:nvPr>
        </p:nvSpPr>
        <p:spPr>
          <a:xfrm>
            <a:off x="8926578" y="2266890"/>
            <a:ext cx="899659" cy="1571349"/>
          </a:xfrm>
        </p:spPr>
        <p:txBody>
          <a:bodyPr anchor="ctr">
            <a:normAutofit/>
          </a:bodyPr>
          <a:lstStyle/>
          <a:p>
            <a:pPr algn="ctr"/>
            <a:r>
              <a:rPr lang="en-US" sz="9791" dirty="0">
                <a:solidFill>
                  <a:schemeClr val="tx1"/>
                </a:solidFill>
                <a:latin typeface="Segoe UI"/>
              </a:rPr>
              <a:t>=</a:t>
            </a:r>
          </a:p>
        </p:txBody>
      </p:sp>
      <p:sp>
        <p:nvSpPr>
          <p:cNvPr id="6" name="Content Placeholder 5">
            <a:extLst>
              <a:ext uri="{FF2B5EF4-FFF2-40B4-BE49-F238E27FC236}">
                <a16:creationId xmlns:a16="http://schemas.microsoft.com/office/drawing/2014/main" id="{84E5EAD7-DC36-4FCE-8782-43D3FFF79CC1}"/>
              </a:ext>
            </a:extLst>
          </p:cNvPr>
          <p:cNvSpPr>
            <a:spLocks noGrp="1"/>
          </p:cNvSpPr>
          <p:nvPr>
            <p:ph sz="quarter" idx="14"/>
          </p:nvPr>
        </p:nvSpPr>
        <p:spPr>
          <a:xfrm>
            <a:off x="7551529" y="3951297"/>
            <a:ext cx="3633267" cy="2090205"/>
          </a:xfrm>
        </p:spPr>
        <p:txBody>
          <a:bodyPr>
            <a:normAutofit/>
          </a:bodyPr>
          <a:lstStyle/>
          <a:p>
            <a:pPr algn="ctr"/>
            <a:r>
              <a:rPr lang="en-US" spc="-102" dirty="0">
                <a:ln w="3175">
                  <a:noFill/>
                </a:ln>
                <a:solidFill>
                  <a:schemeClr val="tx1"/>
                </a:solidFill>
                <a:cs typeface="Segoe UI" pitchFamily="34" charset="0"/>
              </a:rPr>
              <a:t>Mismatched</a:t>
            </a:r>
            <a:br>
              <a:rPr lang="en-US" spc="-102" dirty="0">
                <a:ln w="3175">
                  <a:noFill/>
                </a:ln>
                <a:solidFill>
                  <a:schemeClr val="tx1"/>
                </a:solidFill>
                <a:cs typeface="Segoe UI" pitchFamily="34" charset="0"/>
              </a:rPr>
            </a:br>
            <a:r>
              <a:rPr lang="en-US" spc="-102" dirty="0">
                <a:ln w="3175">
                  <a:noFill/>
                </a:ln>
                <a:solidFill>
                  <a:schemeClr val="tx1"/>
                </a:solidFill>
                <a:cs typeface="Segoe UI" pitchFamily="34" charset="0"/>
              </a:rPr>
              <a:t>human</a:t>
            </a:r>
            <a:br>
              <a:rPr lang="en-US" spc="-102" dirty="0">
                <a:ln w="3175">
                  <a:noFill/>
                </a:ln>
                <a:solidFill>
                  <a:schemeClr val="tx1"/>
                </a:solidFill>
                <a:cs typeface="Segoe UI" pitchFamily="34" charset="0"/>
              </a:rPr>
            </a:br>
            <a:r>
              <a:rPr lang="en-US" spc="-102" dirty="0">
                <a:ln w="3175">
                  <a:noFill/>
                </a:ln>
                <a:solidFill>
                  <a:schemeClr val="tx1"/>
                </a:solidFill>
                <a:cs typeface="Segoe UI" pitchFamily="34" charset="0"/>
              </a:rPr>
              <a:t>interactions</a:t>
            </a:r>
          </a:p>
        </p:txBody>
      </p:sp>
    </p:spTree>
    <p:extLst>
      <p:ext uri="{BB962C8B-B14F-4D97-AF65-F5344CB8AC3E}">
        <p14:creationId xmlns:p14="http://schemas.microsoft.com/office/powerpoint/2010/main" val="25790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2CC3-D537-48C2-BF9E-D565A5BE473C}"/>
              </a:ext>
            </a:extLst>
          </p:cNvPr>
          <p:cNvSpPr>
            <a:spLocks noGrp="1"/>
          </p:cNvSpPr>
          <p:nvPr>
            <p:ph type="title"/>
          </p:nvPr>
        </p:nvSpPr>
        <p:spPr>
          <a:xfrm>
            <a:off x="282706" y="2918524"/>
            <a:ext cx="5983661" cy="917575"/>
          </a:xfrm>
        </p:spPr>
        <p:txBody>
          <a:bodyPr/>
          <a:lstStyle/>
          <a:p>
            <a:pPr>
              <a:spcBef>
                <a:spcPts val="1077"/>
              </a:spcBef>
            </a:pPr>
            <a:r>
              <a:rPr lang="en-US" spc="0">
                <a:solidFill>
                  <a:schemeClr val="tx1"/>
                </a:solidFill>
              </a:rPr>
              <a:t>~70% of disabilities…</a:t>
            </a:r>
          </a:p>
        </p:txBody>
      </p:sp>
      <p:pic>
        <p:nvPicPr>
          <p:cNvPr id="9" name="Picture 8" descr="Photo of a man laughing."/>
          <p:cNvPicPr>
            <a:picLocks noChangeAspect="1"/>
          </p:cNvPicPr>
          <p:nvPr/>
        </p:nvPicPr>
        <p:blipFill rotWithShape="1">
          <a:blip r:embed="rId3">
            <a:extLst>
              <a:ext uri="{28A0092B-C50C-407E-A947-70E740481C1C}">
                <a14:useLocalDpi xmlns:a14="http://schemas.microsoft.com/office/drawing/2010/main" val="0"/>
              </a:ext>
            </a:extLst>
          </a:blip>
          <a:srcRect l="24720" r="25309"/>
          <a:stretch/>
        </p:blipFill>
        <p:spPr>
          <a:xfrm>
            <a:off x="6601411" y="24985"/>
            <a:ext cx="5818612" cy="6969539"/>
          </a:xfrm>
          <a:prstGeom prst="rect">
            <a:avLst/>
          </a:prstGeom>
        </p:spPr>
      </p:pic>
    </p:spTree>
    <p:extLst>
      <p:ext uri="{BB962C8B-B14F-4D97-AF65-F5344CB8AC3E}">
        <p14:creationId xmlns:p14="http://schemas.microsoft.com/office/powerpoint/2010/main" val="2703611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77C39F-F83B-41B4-AFB5-9E3C1543940B}"/>
              </a:ext>
            </a:extLst>
          </p:cNvPr>
          <p:cNvSpPr>
            <a:spLocks noGrp="1"/>
          </p:cNvSpPr>
          <p:nvPr>
            <p:ph type="title"/>
          </p:nvPr>
        </p:nvSpPr>
        <p:spPr>
          <a:xfrm>
            <a:off x="216940" y="2869949"/>
            <a:ext cx="3864848" cy="917575"/>
          </a:xfrm>
        </p:spPr>
        <p:txBody>
          <a:bodyPr/>
          <a:lstStyle/>
          <a:p>
            <a:pPr>
              <a:spcBef>
                <a:spcPts val="1077"/>
              </a:spcBef>
            </a:pPr>
            <a:r>
              <a:rPr lang="en-US" spc="0">
                <a:solidFill>
                  <a:schemeClr val="tx1"/>
                </a:solidFill>
              </a:rPr>
              <a:t>are invisible.</a:t>
            </a:r>
          </a:p>
        </p:txBody>
      </p:sp>
      <p:pic>
        <p:nvPicPr>
          <p:cNvPr id="19" name="Picture 18" descr="Photo of the man facing the camera. The man has a loss of vision in his left ey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54082" y="-1"/>
            <a:ext cx="6217355" cy="6994525"/>
          </a:xfrm>
          <a:prstGeom prst="rect">
            <a:avLst/>
          </a:prstGeom>
        </p:spPr>
      </p:pic>
    </p:spTree>
    <p:extLst>
      <p:ext uri="{BB962C8B-B14F-4D97-AF65-F5344CB8AC3E}">
        <p14:creationId xmlns:p14="http://schemas.microsoft.com/office/powerpoint/2010/main" val="186400364"/>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7AF1-5FEA-47A3-866E-13B0879CEDEE}"/>
              </a:ext>
            </a:extLst>
          </p:cNvPr>
          <p:cNvSpPr>
            <a:spLocks noGrp="1"/>
          </p:cNvSpPr>
          <p:nvPr>
            <p:ph type="title"/>
          </p:nvPr>
        </p:nvSpPr>
        <p:spPr>
          <a:xfrm>
            <a:off x="421434" y="2328325"/>
            <a:ext cx="6454725" cy="1836403"/>
          </a:xfrm>
        </p:spPr>
        <p:txBody>
          <a:bodyPr>
            <a:noAutofit/>
          </a:bodyPr>
          <a:lstStyle/>
          <a:p>
            <a:pPr lvl="0" algn="ctr">
              <a:defRPr/>
            </a:pPr>
            <a:r>
              <a:rPr lang="en-US" sz="5507">
                <a:solidFill>
                  <a:schemeClr val="tx1"/>
                </a:solidFill>
                <a:latin typeface="Segoe UI Light" panose="020B0502040204020203" pitchFamily="34" charset="0"/>
                <a:cs typeface="Segoe UI Light" panose="020B0502040204020203" pitchFamily="34" charset="0"/>
              </a:rPr>
              <a:t>Over 1 billion people with disabilities.</a:t>
            </a:r>
          </a:p>
        </p:txBody>
      </p:sp>
      <p:pic>
        <p:nvPicPr>
          <p:cNvPr id="3" name="Picture 2" descr="Satellite image of the Earth.">
            <a:extLst>
              <a:ext uri="{FF2B5EF4-FFF2-40B4-BE49-F238E27FC236}">
                <a16:creationId xmlns:a16="http://schemas.microsoft.com/office/drawing/2014/main" id="{A4CF9B9E-AC71-47F9-A007-1926404D1C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10493" y="1716723"/>
            <a:ext cx="3657081" cy="3657081"/>
          </a:xfrm>
          <a:prstGeom prst="ellipse">
            <a:avLst/>
          </a:prstGeom>
        </p:spPr>
      </p:pic>
    </p:spTree>
    <p:extLst>
      <p:ext uri="{BB962C8B-B14F-4D97-AF65-F5344CB8AC3E}">
        <p14:creationId xmlns:p14="http://schemas.microsoft.com/office/powerpoint/2010/main" val="451512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par>
                                <p:cTn id="11" presetID="42" presetClass="path" presetSubtype="0" decel="100000" fill="hold" grpId="1" nodeType="withEffect">
                                  <p:stCondLst>
                                    <p:cond delay="500"/>
                                  </p:stCondLst>
                                  <p:childTnLst>
                                    <p:animMotion origin="layout" path="M -0.00221 0.04491 L -0.00221 -0.02731 " pathEditMode="relative" rAng="0" ptsTypes="AA">
                                      <p:cBhvr>
                                        <p:cTn id="12" dur="750" fill="hold"/>
                                        <p:tgtEl>
                                          <p:spTgt spid="2"/>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831-A536-4F57-950E-222DD30B2886}"/>
              </a:ext>
            </a:extLst>
          </p:cNvPr>
          <p:cNvSpPr>
            <a:spLocks noGrp="1"/>
          </p:cNvSpPr>
          <p:nvPr>
            <p:ph type="title"/>
          </p:nvPr>
        </p:nvSpPr>
        <p:spPr>
          <a:xfrm>
            <a:off x="1715" y="695590"/>
            <a:ext cx="12089702" cy="636701"/>
          </a:xfrm>
        </p:spPr>
        <p:txBody>
          <a:bodyPr/>
          <a:lstStyle/>
          <a:p>
            <a:pPr algn="ctr"/>
            <a:r>
              <a:rPr lang="en-US" sz="2040">
                <a:solidFill>
                  <a:schemeClr val="tx1"/>
                </a:solidFill>
              </a:rPr>
              <a:t>8 million experience situational exclusion</a:t>
            </a:r>
            <a:endParaRPr lang="en-US" sz="2040"/>
          </a:p>
        </p:txBody>
      </p:sp>
      <p:pic>
        <p:nvPicPr>
          <p:cNvPr id="13" name="Picture 4" descr="Photo of a woman working on a laptop. Her upper left arm has been amputated.">
            <a:extLst>
              <a:ext uri="{FF2B5EF4-FFF2-40B4-BE49-F238E27FC236}">
                <a16:creationId xmlns:a16="http://schemas.microsoft.com/office/drawing/2014/main" id="{A68FDC8B-F60B-494C-880A-181A6D3FEBF2}"/>
              </a:ext>
            </a:extLst>
          </p:cNvPr>
          <p:cNvPicPr>
            <a:picLocks noChangeAspect="1"/>
          </p:cNvPicPr>
          <p:nvPr/>
        </p:nvPicPr>
        <p:blipFill rotWithShape="1">
          <a:blip r:embed="rId3">
            <a:extLst>
              <a:ext uri="{28A0092B-C50C-407E-A947-70E740481C1C}">
                <a14:useLocalDpi xmlns:a14="http://schemas.microsoft.com/office/drawing/2010/main" val="0"/>
              </a:ext>
            </a:extLst>
          </a:blip>
          <a:srcRect l="40769" r="26989"/>
          <a:stretch/>
        </p:blipFill>
        <p:spPr>
          <a:xfrm>
            <a:off x="7804" y="-67219"/>
            <a:ext cx="3991732" cy="7061744"/>
          </a:xfrm>
          <a:prstGeom prst="rect">
            <a:avLst/>
          </a:prstGeom>
        </p:spPr>
      </p:pic>
      <p:pic>
        <p:nvPicPr>
          <p:cNvPr id="16" name="Picture 15" descr="Black transparent overlay.">
            <a:extLst>
              <a:ext uri="{FF2B5EF4-FFF2-40B4-BE49-F238E27FC236}">
                <a16:creationId xmlns:a16="http://schemas.microsoft.com/office/drawing/2014/main" id="{5979C2B0-2AC7-4B23-9B4B-FEC0344FB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 y="-19430"/>
            <a:ext cx="4003597" cy="6994525"/>
          </a:xfrm>
          <a:prstGeom prst="rect">
            <a:avLst/>
          </a:prstGeom>
        </p:spPr>
      </p:pic>
      <p:sp>
        <p:nvSpPr>
          <p:cNvPr id="3" name="Content Placeholder 2">
            <a:extLst>
              <a:ext uri="{FF2B5EF4-FFF2-40B4-BE49-F238E27FC236}">
                <a16:creationId xmlns:a16="http://schemas.microsoft.com/office/drawing/2014/main" id="{E991A594-CE7F-4706-A311-A61B503E603E}"/>
              </a:ext>
            </a:extLst>
          </p:cNvPr>
          <p:cNvSpPr>
            <a:spLocks noGrp="1"/>
          </p:cNvSpPr>
          <p:nvPr>
            <p:ph sz="quarter" idx="10"/>
          </p:nvPr>
        </p:nvSpPr>
        <p:spPr>
          <a:xfrm>
            <a:off x="443948" y="5394979"/>
            <a:ext cx="3444207" cy="879912"/>
          </a:xfrm>
        </p:spPr>
        <p:txBody>
          <a:bodyPr/>
          <a:lstStyle/>
          <a:p>
            <a:r>
              <a:rPr lang="en-US" sz="4896">
                <a:gradFill>
                  <a:gsLst>
                    <a:gs pos="1250">
                      <a:srgbClr val="FFFFFF"/>
                    </a:gs>
                    <a:gs pos="100000">
                      <a:srgbClr val="FFFFFF"/>
                    </a:gs>
                  </a:gsLst>
                  <a:lin ang="5400000" scaled="0"/>
                </a:gradFill>
              </a:rPr>
              <a:t>Permanent</a:t>
            </a:r>
          </a:p>
        </p:txBody>
      </p:sp>
      <p:pic>
        <p:nvPicPr>
          <p:cNvPr id="6" name="Picture 5" descr="Photo of a young child with an arm fracture being tended to by a doctor and a nurse."/>
          <p:cNvPicPr>
            <a:picLocks noChangeAspect="1"/>
          </p:cNvPicPr>
          <p:nvPr/>
        </p:nvPicPr>
        <p:blipFill rotWithShape="1">
          <a:blip r:embed="rId5">
            <a:extLst>
              <a:ext uri="{28A0092B-C50C-407E-A947-70E740481C1C}">
                <a14:useLocalDpi xmlns:a14="http://schemas.microsoft.com/office/drawing/2010/main" val="0"/>
              </a:ext>
            </a:extLst>
          </a:blip>
          <a:srcRect l="31325" r="28970"/>
          <a:stretch/>
        </p:blipFill>
        <p:spPr>
          <a:xfrm>
            <a:off x="4011401" y="0"/>
            <a:ext cx="4188619" cy="7035107"/>
          </a:xfrm>
          <a:prstGeom prst="rect">
            <a:avLst/>
          </a:prstGeom>
        </p:spPr>
      </p:pic>
      <p:pic>
        <p:nvPicPr>
          <p:cNvPr id="17" name="Picture 16" descr="Black transparent overlay.">
            <a:extLst>
              <a:ext uri="{FF2B5EF4-FFF2-40B4-BE49-F238E27FC236}">
                <a16:creationId xmlns:a16="http://schemas.microsoft.com/office/drawing/2014/main" id="{C53BEADB-BC98-409F-98CD-64A94D9F8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469" y="-1"/>
            <a:ext cx="4193220" cy="6994525"/>
          </a:xfrm>
          <a:prstGeom prst="rect">
            <a:avLst/>
          </a:prstGeom>
        </p:spPr>
      </p:pic>
      <p:sp>
        <p:nvSpPr>
          <p:cNvPr id="10" name="Content Placeholder 9">
            <a:extLst>
              <a:ext uri="{FF2B5EF4-FFF2-40B4-BE49-F238E27FC236}">
                <a16:creationId xmlns:a16="http://schemas.microsoft.com/office/drawing/2014/main" id="{EDEEC4FD-481F-4050-88D2-B82F3CF64C28}"/>
              </a:ext>
            </a:extLst>
          </p:cNvPr>
          <p:cNvSpPr>
            <a:spLocks noGrp="1"/>
          </p:cNvSpPr>
          <p:nvPr>
            <p:ph sz="quarter" idx="11"/>
          </p:nvPr>
        </p:nvSpPr>
        <p:spPr>
          <a:xfrm>
            <a:off x="4561668" y="5394297"/>
            <a:ext cx="3318025" cy="879912"/>
          </a:xfrm>
        </p:spPr>
        <p:txBody>
          <a:bodyPr/>
          <a:lstStyle/>
          <a:p>
            <a:r>
              <a:rPr lang="en-US" sz="4896">
                <a:gradFill>
                  <a:gsLst>
                    <a:gs pos="1250">
                      <a:srgbClr val="FFFFFF"/>
                    </a:gs>
                    <a:gs pos="100000">
                      <a:srgbClr val="FFFFFF"/>
                    </a:gs>
                  </a:gsLst>
                  <a:lin ang="5400000" scaled="0"/>
                </a:gradFill>
              </a:rPr>
              <a:t>Temporary</a:t>
            </a:r>
          </a:p>
        </p:txBody>
      </p:sp>
      <p:pic>
        <p:nvPicPr>
          <p:cNvPr id="11" name="Picture 6" descr="Photo of a parent holding his child in one arm and working on his laptop using his other hand."/>
          <p:cNvPicPr>
            <a:picLocks noChangeAspect="1"/>
          </p:cNvPicPr>
          <p:nvPr/>
        </p:nvPicPr>
        <p:blipFill rotWithShape="1">
          <a:blip r:embed="rId7">
            <a:extLst>
              <a:ext uri="{28A0092B-C50C-407E-A947-70E740481C1C}">
                <a14:useLocalDpi xmlns:a14="http://schemas.microsoft.com/office/drawing/2010/main" val="0"/>
              </a:ext>
            </a:extLst>
          </a:blip>
          <a:srcRect l="19648" r="30617"/>
          <a:stretch/>
        </p:blipFill>
        <p:spPr>
          <a:xfrm>
            <a:off x="8200020" y="-55645"/>
            <a:ext cx="4235573" cy="7050170"/>
          </a:xfrm>
          <a:prstGeom prst="rect">
            <a:avLst/>
          </a:prstGeom>
        </p:spPr>
      </p:pic>
      <p:pic>
        <p:nvPicPr>
          <p:cNvPr id="8" name="Picture 7" descr="Black transparent overlay.">
            <a:extLst>
              <a:ext uri="{FF2B5EF4-FFF2-40B4-BE49-F238E27FC236}">
                <a16:creationId xmlns:a16="http://schemas.microsoft.com/office/drawing/2014/main" id="{8A3061EB-461A-42B6-95FB-AA9CD45387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8689" y="-1"/>
            <a:ext cx="4242838" cy="6994525"/>
          </a:xfrm>
          <a:prstGeom prst="rect">
            <a:avLst/>
          </a:prstGeom>
        </p:spPr>
      </p:pic>
      <p:sp>
        <p:nvSpPr>
          <p:cNvPr id="15" name="Content Placeholder 14">
            <a:extLst>
              <a:ext uri="{FF2B5EF4-FFF2-40B4-BE49-F238E27FC236}">
                <a16:creationId xmlns:a16="http://schemas.microsoft.com/office/drawing/2014/main" id="{D91E4126-ED5C-4150-A89A-C160374ED973}"/>
              </a:ext>
            </a:extLst>
          </p:cNvPr>
          <p:cNvSpPr>
            <a:spLocks noGrp="1"/>
          </p:cNvSpPr>
          <p:nvPr>
            <p:ph sz="quarter" idx="12"/>
          </p:nvPr>
        </p:nvSpPr>
        <p:spPr>
          <a:xfrm>
            <a:off x="9045969" y="5398496"/>
            <a:ext cx="3974897" cy="879912"/>
          </a:xfrm>
        </p:spPr>
        <p:txBody>
          <a:bodyPr/>
          <a:lstStyle/>
          <a:p>
            <a:r>
              <a:rPr lang="en-US" sz="4896">
                <a:gradFill>
                  <a:gsLst>
                    <a:gs pos="1250">
                      <a:srgbClr val="FFFFFF"/>
                    </a:gs>
                    <a:gs pos="100000">
                      <a:srgbClr val="FFFFFF"/>
                    </a:gs>
                  </a:gsLst>
                  <a:lin ang="5400000" scaled="0"/>
                </a:gradFill>
              </a:rPr>
              <a:t>Situational</a:t>
            </a:r>
          </a:p>
        </p:txBody>
      </p:sp>
    </p:spTree>
    <p:extLst>
      <p:ext uri="{BB962C8B-B14F-4D97-AF65-F5344CB8AC3E}">
        <p14:creationId xmlns:p14="http://schemas.microsoft.com/office/powerpoint/2010/main" val="11556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C9FBD3772F994BBED6F8F9A862E371" ma:contentTypeVersion="13" ma:contentTypeDescription="Create a new document." ma:contentTypeScope="" ma:versionID="736b445f64f19a6fc776c13bc6ff3611">
  <xsd:schema xmlns:xsd="http://www.w3.org/2001/XMLSchema" xmlns:xs="http://www.w3.org/2001/XMLSchema" xmlns:p="http://schemas.microsoft.com/office/2006/metadata/properties" xmlns:ns1="http://schemas.microsoft.com/sharepoint/v3" xmlns:ns2="6c3b8586-d3a4-4d3d-a534-30f221f2adf7" xmlns:ns3="a9fcdf26-d2ab-4e04-b9b9-27590be95ed6" targetNamespace="http://schemas.microsoft.com/office/2006/metadata/properties" ma:root="true" ma:fieldsID="6e5cf570c76aa80ab5b78e1067fc19b1" ns1:_="" ns2:_="" ns3:_="">
    <xsd:import namespace="http://schemas.microsoft.com/sharepoint/v3"/>
    <xsd:import namespace="6c3b8586-d3a4-4d3d-a534-30f221f2adf7"/>
    <xsd:import namespace="a9fcdf26-d2ab-4e04-b9b9-27590be95ed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6" nillable="true" ma:displayName="Unified Compliance Policy Properties" ma:description="" ma:hidden="true" ma:internalName="_ip_UnifiedCompliancePolicyProperties">
      <xsd:simpleType>
        <xsd:restriction base="dms:Note"/>
      </xsd:simpleType>
    </xsd:element>
    <xsd:element name="_ip_UnifiedCompliancePolicyUIAction" ma:index="17"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3b8586-d3a4-4d3d-a534-30f221f2adf7"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9fcdf26-d2ab-4e04-b9b9-27590be95ed6"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MediaServiceFastMetadata xmlns="a9fcdf26-d2ab-4e04-b9b9-27590be95ed6">{"officeBundle":{"ctag":"\"c:{FBAC432B-DB32-4492-BD4C-81F5F0FA1689},2\"","fatalError":true,"version":"1.78172825"}}</MediaServiceFastMetadata>
    <MediaServiceMetadata xmlns="a9fcdf26-d2ab-4e04-b9b9-27590be95ed6">{"officeBundle":{"ctag":"\"c:{FBAC432B-DB32-4492-BD4C-81F5F0FA1689},2\"","fatalError":true,"errorInfo":"Server_FragmentLimitExceeded","version":"1.78172825"}}</MediaServiceMetadata>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F3371E-6AD2-4DBB-80CE-FC46A06AB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3b8586-d3a4-4d3d-a534-30f221f2adf7"/>
    <ds:schemaRef ds:uri="a9fcdf26-d2ab-4e04-b9b9-27590be95e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c3b8586-d3a4-4d3d-a534-30f221f2adf7"/>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a9fcdf26-d2ab-4e04-b9b9-27590be95ed6"/>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Brand_template_16-9_Business_DARK_BLUE_2016_1</Template>
  <TotalTime>3096</TotalTime>
  <Words>1701</Words>
  <Application>Microsoft Office PowerPoint</Application>
  <PresentationFormat>Custom</PresentationFormat>
  <Paragraphs>216</Paragraphs>
  <Slides>30</Slides>
  <Notes>30</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Calibri</vt:lpstr>
      <vt:lpstr>Consolas</vt:lpstr>
      <vt:lpstr>Segoe UI</vt:lpstr>
      <vt:lpstr>Segoe UI Light</vt:lpstr>
      <vt:lpstr>Segoe UI Semilight</vt:lpstr>
      <vt:lpstr>Wingdings</vt:lpstr>
      <vt:lpstr>WHITE TEMPLATE</vt:lpstr>
      <vt:lpstr>COLOR TEMPLATE</vt:lpstr>
      <vt:lpstr>5_WHITE TEMPLATE</vt:lpstr>
      <vt:lpstr>Accessibility in Windows 10  Jeff Petty &amp;  Brett Humphrey Windows Accessibility  Program Managers  </vt:lpstr>
      <vt:lpstr>Agenda</vt:lpstr>
      <vt:lpstr>Microsoft Mission</vt:lpstr>
      <vt:lpstr>Empowering People</vt:lpstr>
      <vt:lpstr>How we think about Disability</vt:lpstr>
      <vt:lpstr>~70% of disabilities…</vt:lpstr>
      <vt:lpstr>are invisible.</vt:lpstr>
      <vt:lpstr>Over 1 billion people with disabilities.</vt:lpstr>
      <vt:lpstr>8 million experience situational exclusion</vt:lpstr>
      <vt:lpstr>Part 2</vt:lpstr>
      <vt:lpstr>Windows 10 Craftmanship Video</vt:lpstr>
      <vt:lpstr>Windows 10 Accessibility</vt:lpstr>
      <vt:lpstr>Windows Hello</vt:lpstr>
      <vt:lpstr>Cortana</vt:lpstr>
      <vt:lpstr>Cortana </vt:lpstr>
      <vt:lpstr>Ease of Access</vt:lpstr>
      <vt:lpstr>Vision</vt:lpstr>
      <vt:lpstr>Vision </vt:lpstr>
      <vt:lpstr>Hearing</vt:lpstr>
      <vt:lpstr>Physical</vt:lpstr>
      <vt:lpstr>Cognition</vt:lpstr>
      <vt:lpstr>Partner Solutions</vt:lpstr>
      <vt:lpstr>Part 3</vt:lpstr>
      <vt:lpstr>Part 4</vt:lpstr>
      <vt:lpstr>Microsoft Mission, continued</vt:lpstr>
      <vt:lpstr>Call to Action</vt:lpstr>
      <vt:lpstr>Resource Links</vt:lpstr>
      <vt:lpstr>We want to hear from you.</vt:lpstr>
      <vt:lpstr>@jeffreyspetty</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Tarena Shanaberger</dc:creator>
  <cp:keywords/>
  <dc:description>Template: Maryfj_x000d_
Formatting: _x000d_
Audience Type:</dc:description>
  <cp:lastModifiedBy>Jeff Petty</cp:lastModifiedBy>
  <cp:revision>35</cp:revision>
  <dcterms:created xsi:type="dcterms:W3CDTF">2017-01-24T07:31:53Z</dcterms:created>
  <dcterms:modified xsi:type="dcterms:W3CDTF">2018-03-15T23:46:37Z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0x01010005C9FBD3772F994BBED6F8F9A862E371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oBundleCtag">
    <vt:lpwstr>"c:{FBAC432B-DB32-4492-BD4C-81F5F0FA1689},2"</vt:lpwstr>
  </property>
  <property fmtid="{D5CDD505-2E9C-101B-9397-08002B2CF9AE}" pid="15" name="oBundleVer">
    <vt:lpwstr>1.78172825</vt:lpwstr>
  </property>
  <property fmtid="{D5CDD505-2E9C-101B-9397-08002B2CF9AE}" pid="16" name="oBundleFail">
    <vt:lpwstr>true</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v-taresh@microsoft.com</vt:lpwstr>
  </property>
  <property fmtid="{D5CDD505-2E9C-101B-9397-08002B2CF9AE}" pid="20" name="MSIP_Label_f42aa342-8706-4288-bd11-ebb85995028c_SetDate">
    <vt:lpwstr>2017-12-29T18:55:45.4229319Z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General</vt:lpwstr>
  </property>
</Properties>
</file>